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7"/>
  </p:notesMasterIdLst>
  <p:sldIdLst>
    <p:sldId id="256" r:id="rId2"/>
    <p:sldId id="257" r:id="rId3"/>
    <p:sldId id="275" r:id="rId4"/>
    <p:sldId id="259" r:id="rId5"/>
    <p:sldId id="269" r:id="rId6"/>
    <p:sldId id="260" r:id="rId7"/>
    <p:sldId id="261" r:id="rId8"/>
    <p:sldId id="270" r:id="rId9"/>
    <p:sldId id="271" r:id="rId10"/>
    <p:sldId id="262" r:id="rId11"/>
    <p:sldId id="266" r:id="rId12"/>
    <p:sldId id="265" r:id="rId13"/>
    <p:sldId id="281" r:id="rId14"/>
    <p:sldId id="282" r:id="rId15"/>
    <p:sldId id="283" r:id="rId16"/>
    <p:sldId id="284" r:id="rId17"/>
    <p:sldId id="272" r:id="rId18"/>
    <p:sldId id="273" r:id="rId19"/>
    <p:sldId id="267" r:id="rId20"/>
    <p:sldId id="286" r:id="rId21"/>
    <p:sldId id="287" r:id="rId22"/>
    <p:sldId id="264" r:id="rId23"/>
    <p:sldId id="263" r:id="rId24"/>
    <p:sldId id="276" r:id="rId25"/>
    <p:sldId id="274" r:id="rId2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97" autoAdjust="0"/>
  </p:normalViewPr>
  <p:slideViewPr>
    <p:cSldViewPr snapToGrid="0">
      <p:cViewPr varScale="1">
        <p:scale>
          <a:sx n="104" d="100"/>
          <a:sy n="104" d="100"/>
        </p:scale>
        <p:origin x="792"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diagrams/_rels/data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svg"/><Relationship Id="rId1" Type="http://schemas.openxmlformats.org/officeDocument/2006/relationships/image" Target="../media/image7.png"/><Relationship Id="rId5" Type="http://schemas.openxmlformats.org/officeDocument/2006/relationships/image" Target="../media/image11.png"/><Relationship Id="rId4" Type="http://schemas.openxmlformats.org/officeDocument/2006/relationships/image" Target="../media/image10.png"/></Relationships>
</file>

<file path=ppt/diagrams/_rels/drawing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svg"/><Relationship Id="rId1" Type="http://schemas.openxmlformats.org/officeDocument/2006/relationships/image" Target="../media/image7.png"/><Relationship Id="rId5" Type="http://schemas.openxmlformats.org/officeDocument/2006/relationships/image" Target="../media/image11.png"/><Relationship Id="rId4" Type="http://schemas.openxmlformats.org/officeDocument/2006/relationships/image" Target="../media/image10.pn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209D65B-20AE-4D0D-8CFF-D18B93B53ED0}"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584B18B9-6106-4A4B-8B0E-4CD9CDEFF5B9}">
      <dgm:prSet/>
      <dgm:spPr/>
      <dgm:t>
        <a:bodyPr/>
        <a:lstStyle/>
        <a:p>
          <a:r>
            <a:rPr lang="en-US" dirty="0"/>
            <a:t>Predicting or forecasting weather is done using various methods, most rely on either finding historical patterns similar to present day conditions or using numerical analysis with established weather equations. </a:t>
          </a:r>
        </a:p>
      </dgm:t>
    </dgm:pt>
    <dgm:pt modelId="{52C80218-0C41-470C-95B4-B591E230537F}" type="parTrans" cxnId="{EA5D0448-40BF-46B6-B9F3-C2B06FA6D04F}">
      <dgm:prSet/>
      <dgm:spPr/>
      <dgm:t>
        <a:bodyPr/>
        <a:lstStyle/>
        <a:p>
          <a:endParaRPr lang="en-US"/>
        </a:p>
      </dgm:t>
    </dgm:pt>
    <dgm:pt modelId="{9525AF2B-883E-4535-90BB-E5ED99080BF0}" type="sibTrans" cxnId="{EA5D0448-40BF-46B6-B9F3-C2B06FA6D04F}">
      <dgm:prSet/>
      <dgm:spPr/>
      <dgm:t>
        <a:bodyPr/>
        <a:lstStyle/>
        <a:p>
          <a:endParaRPr lang="en-US"/>
        </a:p>
      </dgm:t>
    </dgm:pt>
    <dgm:pt modelId="{C7FFD9A4-E620-473A-9855-1D22294AE83A}">
      <dgm:prSet/>
      <dgm:spPr/>
      <dgm:t>
        <a:bodyPr/>
        <a:lstStyle/>
        <a:p>
          <a:r>
            <a:rPr lang="en-US" dirty="0"/>
            <a:t>Historical pattern recognition may not provide accurate results and using the more precise numerical analysis method requires complex equations and large computers for calculations. </a:t>
          </a:r>
        </a:p>
      </dgm:t>
    </dgm:pt>
    <dgm:pt modelId="{A0BEFD8F-94A5-4994-81C8-B408B1345BCB}" type="parTrans" cxnId="{588C23D8-F8B8-425E-8BF3-D074D7011165}">
      <dgm:prSet/>
      <dgm:spPr/>
      <dgm:t>
        <a:bodyPr/>
        <a:lstStyle/>
        <a:p>
          <a:endParaRPr lang="en-US"/>
        </a:p>
      </dgm:t>
    </dgm:pt>
    <dgm:pt modelId="{80A97FDD-C8DE-4ECB-84BF-FBCB472C609A}" type="sibTrans" cxnId="{588C23D8-F8B8-425E-8BF3-D074D7011165}">
      <dgm:prSet/>
      <dgm:spPr/>
      <dgm:t>
        <a:bodyPr/>
        <a:lstStyle/>
        <a:p>
          <a:endParaRPr lang="en-US"/>
        </a:p>
      </dgm:t>
    </dgm:pt>
    <dgm:pt modelId="{21B3D212-6062-44E9-9DD4-4ED1E8DB5B8D}">
      <dgm:prSet/>
      <dgm:spPr/>
      <dgm:t>
        <a:bodyPr/>
        <a:lstStyle/>
        <a:p>
          <a:r>
            <a:rPr lang="en-US" dirty="0"/>
            <a:t>A possible alternative method would be using Principle Component Analysis (PCA) and Dynamic Mode Decomposition (DMD) as a forecasting tool to predict future days based on daily historical recorded data. </a:t>
          </a:r>
        </a:p>
      </dgm:t>
    </dgm:pt>
    <dgm:pt modelId="{68092EAA-F9A2-4A7E-964D-C371A883FDCA}" type="parTrans" cxnId="{AF01FACC-6871-453E-97E0-7F27E0B9A510}">
      <dgm:prSet/>
      <dgm:spPr/>
      <dgm:t>
        <a:bodyPr/>
        <a:lstStyle/>
        <a:p>
          <a:endParaRPr lang="en-US"/>
        </a:p>
      </dgm:t>
    </dgm:pt>
    <dgm:pt modelId="{969C815D-A518-4DE7-8378-C83865348F0C}" type="sibTrans" cxnId="{AF01FACC-6871-453E-97E0-7F27E0B9A510}">
      <dgm:prSet/>
      <dgm:spPr/>
      <dgm:t>
        <a:bodyPr/>
        <a:lstStyle/>
        <a:p>
          <a:endParaRPr lang="en-US"/>
        </a:p>
      </dgm:t>
    </dgm:pt>
    <dgm:pt modelId="{05408DBB-CA90-4746-86CD-BADC87C5350B}">
      <dgm:prSet/>
      <dgm:spPr/>
      <dgm:t>
        <a:bodyPr/>
        <a:lstStyle/>
        <a:p>
          <a:r>
            <a:rPr lang="en-US" dirty="0"/>
            <a:t>The goal of our project is to take daily historic weather recordings for a given location (New York), reduce the amount of data using PCA, and then run the reduced time series data through DMD to produce a function of time that outputs and predicts weather conditions. </a:t>
          </a:r>
        </a:p>
      </dgm:t>
    </dgm:pt>
    <dgm:pt modelId="{F0ACF032-1D5B-4B43-82A7-D5497F1E1669}" type="parTrans" cxnId="{664F20D0-76C6-4D0B-A239-17C1334F0ED2}">
      <dgm:prSet/>
      <dgm:spPr/>
      <dgm:t>
        <a:bodyPr/>
        <a:lstStyle/>
        <a:p>
          <a:endParaRPr lang="en-US"/>
        </a:p>
      </dgm:t>
    </dgm:pt>
    <dgm:pt modelId="{F2F42355-7311-4EC0-83A7-3D38149FE094}" type="sibTrans" cxnId="{664F20D0-76C6-4D0B-A239-17C1334F0ED2}">
      <dgm:prSet/>
      <dgm:spPr/>
      <dgm:t>
        <a:bodyPr/>
        <a:lstStyle/>
        <a:p>
          <a:endParaRPr lang="en-US"/>
        </a:p>
      </dgm:t>
    </dgm:pt>
    <dgm:pt modelId="{510D4473-89A9-422A-BC19-231F7CDBC9E8}" type="pres">
      <dgm:prSet presAssocID="{3209D65B-20AE-4D0D-8CFF-D18B93B53ED0}" presName="root" presStyleCnt="0">
        <dgm:presLayoutVars>
          <dgm:dir/>
          <dgm:resizeHandles val="exact"/>
        </dgm:presLayoutVars>
      </dgm:prSet>
      <dgm:spPr/>
    </dgm:pt>
    <dgm:pt modelId="{552093A1-6745-414D-BE06-EB2A18A32CB9}" type="pres">
      <dgm:prSet presAssocID="{3209D65B-20AE-4D0D-8CFF-D18B93B53ED0}" presName="container" presStyleCnt="0">
        <dgm:presLayoutVars>
          <dgm:dir/>
          <dgm:resizeHandles val="exact"/>
        </dgm:presLayoutVars>
      </dgm:prSet>
      <dgm:spPr/>
    </dgm:pt>
    <dgm:pt modelId="{AD626473-E33B-41B6-AE2A-FA4F6FFA77BA}" type="pres">
      <dgm:prSet presAssocID="{584B18B9-6106-4A4B-8B0E-4CD9CDEFF5B9}" presName="compNode" presStyleCnt="0"/>
      <dgm:spPr/>
    </dgm:pt>
    <dgm:pt modelId="{5B0A2BCA-9981-479C-A1C3-96034D99F295}" type="pres">
      <dgm:prSet presAssocID="{584B18B9-6106-4A4B-8B0E-4CD9CDEFF5B9}" presName="iconBgRect" presStyleLbl="bgShp" presStyleIdx="0" presStyleCnt="4"/>
      <dgm:spPr/>
    </dgm:pt>
    <dgm:pt modelId="{D7230ACA-C513-4382-B895-B44BDB289102}" type="pres">
      <dgm:prSet presAssocID="{584B18B9-6106-4A4B-8B0E-4CD9CDEFF5B9}"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Lightning"/>
        </a:ext>
      </dgm:extLst>
    </dgm:pt>
    <dgm:pt modelId="{9BAD1255-409E-4311-8D42-498033C0C548}" type="pres">
      <dgm:prSet presAssocID="{584B18B9-6106-4A4B-8B0E-4CD9CDEFF5B9}" presName="spaceRect" presStyleCnt="0"/>
      <dgm:spPr/>
    </dgm:pt>
    <dgm:pt modelId="{6292B902-2B06-4703-A8D8-D9F43FE8052B}" type="pres">
      <dgm:prSet presAssocID="{584B18B9-6106-4A4B-8B0E-4CD9CDEFF5B9}" presName="textRect" presStyleLbl="revTx" presStyleIdx="0" presStyleCnt="4">
        <dgm:presLayoutVars>
          <dgm:chMax val="1"/>
          <dgm:chPref val="1"/>
        </dgm:presLayoutVars>
      </dgm:prSet>
      <dgm:spPr/>
    </dgm:pt>
    <dgm:pt modelId="{5D601D99-DF31-413E-8487-1E4BF2921E07}" type="pres">
      <dgm:prSet presAssocID="{9525AF2B-883E-4535-90BB-E5ED99080BF0}" presName="sibTrans" presStyleLbl="sibTrans2D1" presStyleIdx="0" presStyleCnt="0"/>
      <dgm:spPr/>
    </dgm:pt>
    <dgm:pt modelId="{CD50915D-1B74-4D61-AA21-E2560D6F626C}" type="pres">
      <dgm:prSet presAssocID="{C7FFD9A4-E620-473A-9855-1D22294AE83A}" presName="compNode" presStyleCnt="0"/>
      <dgm:spPr/>
    </dgm:pt>
    <dgm:pt modelId="{FE8360F2-3908-406B-8D44-736950F6D98D}" type="pres">
      <dgm:prSet presAssocID="{C7FFD9A4-E620-473A-9855-1D22294AE83A}" presName="iconBgRect" presStyleLbl="bgShp" presStyleIdx="1" presStyleCnt="4"/>
      <dgm:spPr/>
    </dgm:pt>
    <dgm:pt modelId="{A4D25AFD-9FBE-4CE7-8768-628B24382BF0}" type="pres">
      <dgm:prSet presAssocID="{C7FFD9A4-E620-473A-9855-1D22294AE83A}"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a:ln>
          <a:noFill/>
        </a:ln>
      </dgm:spPr>
    </dgm:pt>
    <dgm:pt modelId="{6C3BF5E5-373A-438F-94BA-7A2F3D6ABD07}" type="pres">
      <dgm:prSet presAssocID="{C7FFD9A4-E620-473A-9855-1D22294AE83A}" presName="spaceRect" presStyleCnt="0"/>
      <dgm:spPr/>
    </dgm:pt>
    <dgm:pt modelId="{B77AD509-5DD5-4DEA-B5F7-34CEA6E60F22}" type="pres">
      <dgm:prSet presAssocID="{C7FFD9A4-E620-473A-9855-1D22294AE83A}" presName="textRect" presStyleLbl="revTx" presStyleIdx="1" presStyleCnt="4">
        <dgm:presLayoutVars>
          <dgm:chMax val="1"/>
          <dgm:chPref val="1"/>
        </dgm:presLayoutVars>
      </dgm:prSet>
      <dgm:spPr/>
    </dgm:pt>
    <dgm:pt modelId="{5B077FF2-AFCB-4653-AA96-726A37D224EA}" type="pres">
      <dgm:prSet presAssocID="{80A97FDD-C8DE-4ECB-84BF-FBCB472C609A}" presName="sibTrans" presStyleLbl="sibTrans2D1" presStyleIdx="0" presStyleCnt="0"/>
      <dgm:spPr/>
    </dgm:pt>
    <dgm:pt modelId="{27DAC4A7-9A8F-457E-AFFD-319A2DB91CDD}" type="pres">
      <dgm:prSet presAssocID="{21B3D212-6062-44E9-9DD4-4ED1E8DB5B8D}" presName="compNode" presStyleCnt="0"/>
      <dgm:spPr/>
    </dgm:pt>
    <dgm:pt modelId="{38221B13-9638-46CC-B01D-35E445D09B0E}" type="pres">
      <dgm:prSet presAssocID="{21B3D212-6062-44E9-9DD4-4ED1E8DB5B8D}" presName="iconBgRect" presStyleLbl="bgShp" presStyleIdx="2" presStyleCnt="4"/>
      <dgm:spPr/>
    </dgm:pt>
    <dgm:pt modelId="{DBFBA954-0842-4163-A23C-CD5CFC7741B2}" type="pres">
      <dgm:prSet presAssocID="{21B3D212-6062-44E9-9DD4-4ED1E8DB5B8D}" presName="iconRect" presStyleLbl="node1" presStyleIdx="2" presStyleCnt="4"/>
      <dgm:spPr>
        <a:blipFill>
          <a:blip xmlns:r="http://schemas.openxmlformats.org/officeDocument/2006/relationships" r:embed="rId4">
            <a:extLst>
              <a:ext uri="{28A0092B-C50C-407E-A947-70E740481C1C}">
                <a14:useLocalDpi xmlns:a14="http://schemas.microsoft.com/office/drawing/2010/main" val="0"/>
              </a:ext>
            </a:extLst>
          </a:blip>
          <a:srcRect/>
          <a:stretch>
            <a:fillRect/>
          </a:stretch>
        </a:blipFill>
        <a:ln>
          <a:noFill/>
        </a:ln>
      </dgm:spPr>
    </dgm:pt>
    <dgm:pt modelId="{3EFAA105-8ED1-4712-9982-A89DFDF6ABDB}" type="pres">
      <dgm:prSet presAssocID="{21B3D212-6062-44E9-9DD4-4ED1E8DB5B8D}" presName="spaceRect" presStyleCnt="0"/>
      <dgm:spPr/>
    </dgm:pt>
    <dgm:pt modelId="{0F93F316-983F-4532-B050-EE6C7DBA6DC7}" type="pres">
      <dgm:prSet presAssocID="{21B3D212-6062-44E9-9DD4-4ED1E8DB5B8D}" presName="textRect" presStyleLbl="revTx" presStyleIdx="2" presStyleCnt="4">
        <dgm:presLayoutVars>
          <dgm:chMax val="1"/>
          <dgm:chPref val="1"/>
        </dgm:presLayoutVars>
      </dgm:prSet>
      <dgm:spPr/>
    </dgm:pt>
    <dgm:pt modelId="{4F3CA8D5-BF3B-4F91-BFF8-D093708A104A}" type="pres">
      <dgm:prSet presAssocID="{969C815D-A518-4DE7-8378-C83865348F0C}" presName="sibTrans" presStyleLbl="sibTrans2D1" presStyleIdx="0" presStyleCnt="0"/>
      <dgm:spPr/>
    </dgm:pt>
    <dgm:pt modelId="{692AC4E5-BB9D-4372-98AF-A9227CEDFADA}" type="pres">
      <dgm:prSet presAssocID="{05408DBB-CA90-4746-86CD-BADC87C5350B}" presName="compNode" presStyleCnt="0"/>
      <dgm:spPr/>
    </dgm:pt>
    <dgm:pt modelId="{9EFE6CF0-6A8D-4730-AB6D-D6F5152D6884}" type="pres">
      <dgm:prSet presAssocID="{05408DBB-CA90-4746-86CD-BADC87C5350B}" presName="iconBgRect" presStyleLbl="bgShp" presStyleIdx="3" presStyleCnt="4"/>
      <dgm:spPr/>
    </dgm:pt>
    <dgm:pt modelId="{D00F67A8-4A59-49EE-A07D-54113483A162}" type="pres">
      <dgm:prSet presAssocID="{05408DBB-CA90-4746-86CD-BADC87C5350B}" presName="iconRect" presStyleLbl="node1" presStyleIdx="3" presStyleCnt="4"/>
      <dgm:spPr>
        <a:blipFill>
          <a:blip xmlns:r="http://schemas.openxmlformats.org/officeDocument/2006/relationships" r:embed="rId5">
            <a:extLst>
              <a:ext uri="{28A0092B-C50C-407E-A947-70E740481C1C}">
                <a14:useLocalDpi xmlns:a14="http://schemas.microsoft.com/office/drawing/2010/main" val="0"/>
              </a:ext>
            </a:extLst>
          </a:blip>
          <a:srcRect/>
          <a:stretch>
            <a:fillRect/>
          </a:stretch>
        </a:blipFill>
        <a:ln>
          <a:noFill/>
        </a:ln>
      </dgm:spPr>
    </dgm:pt>
    <dgm:pt modelId="{337D9DF2-AE8F-40AB-A37F-CA6C29D6F957}" type="pres">
      <dgm:prSet presAssocID="{05408DBB-CA90-4746-86CD-BADC87C5350B}" presName="spaceRect" presStyleCnt="0"/>
      <dgm:spPr/>
    </dgm:pt>
    <dgm:pt modelId="{14863D6F-BB4C-4BE0-B310-4B88B5E56D26}" type="pres">
      <dgm:prSet presAssocID="{05408DBB-CA90-4746-86CD-BADC87C5350B}" presName="textRect" presStyleLbl="revTx" presStyleIdx="3" presStyleCnt="4">
        <dgm:presLayoutVars>
          <dgm:chMax val="1"/>
          <dgm:chPref val="1"/>
        </dgm:presLayoutVars>
      </dgm:prSet>
      <dgm:spPr/>
    </dgm:pt>
  </dgm:ptLst>
  <dgm:cxnLst>
    <dgm:cxn modelId="{36CF5746-9F18-4D4C-A0CF-87FF8B3F5567}" type="presOf" srcId="{21B3D212-6062-44E9-9DD4-4ED1E8DB5B8D}" destId="{0F93F316-983F-4532-B050-EE6C7DBA6DC7}" srcOrd="0" destOrd="0" presId="urn:microsoft.com/office/officeart/2018/2/layout/IconCircleList"/>
    <dgm:cxn modelId="{EA5D0448-40BF-46B6-B9F3-C2B06FA6D04F}" srcId="{3209D65B-20AE-4D0D-8CFF-D18B93B53ED0}" destId="{584B18B9-6106-4A4B-8B0E-4CD9CDEFF5B9}" srcOrd="0" destOrd="0" parTransId="{52C80218-0C41-470C-95B4-B591E230537F}" sibTransId="{9525AF2B-883E-4535-90BB-E5ED99080BF0}"/>
    <dgm:cxn modelId="{5DBF564E-6E38-44F2-9CD4-56E4129C87F6}" type="presOf" srcId="{969C815D-A518-4DE7-8378-C83865348F0C}" destId="{4F3CA8D5-BF3B-4F91-BFF8-D093708A104A}" srcOrd="0" destOrd="0" presId="urn:microsoft.com/office/officeart/2018/2/layout/IconCircleList"/>
    <dgm:cxn modelId="{3942107D-08D1-4B2D-AB36-065FD79780D2}" type="presOf" srcId="{9525AF2B-883E-4535-90BB-E5ED99080BF0}" destId="{5D601D99-DF31-413E-8487-1E4BF2921E07}" srcOrd="0" destOrd="0" presId="urn:microsoft.com/office/officeart/2018/2/layout/IconCircleList"/>
    <dgm:cxn modelId="{2D9F0198-C177-4390-975D-BE764AAEA310}" type="presOf" srcId="{3209D65B-20AE-4D0D-8CFF-D18B93B53ED0}" destId="{510D4473-89A9-422A-BC19-231F7CDBC9E8}" srcOrd="0" destOrd="0" presId="urn:microsoft.com/office/officeart/2018/2/layout/IconCircleList"/>
    <dgm:cxn modelId="{34B1529F-D6AC-4A75-9FD6-A45D5B2CC8C8}" type="presOf" srcId="{C7FFD9A4-E620-473A-9855-1D22294AE83A}" destId="{B77AD509-5DD5-4DEA-B5F7-34CEA6E60F22}" srcOrd="0" destOrd="0" presId="urn:microsoft.com/office/officeart/2018/2/layout/IconCircleList"/>
    <dgm:cxn modelId="{69AE17AE-6B47-4816-88CF-8793C1ECD11D}" type="presOf" srcId="{05408DBB-CA90-4746-86CD-BADC87C5350B}" destId="{14863D6F-BB4C-4BE0-B310-4B88B5E56D26}" srcOrd="0" destOrd="0" presId="urn:microsoft.com/office/officeart/2018/2/layout/IconCircleList"/>
    <dgm:cxn modelId="{441475BA-4735-4388-BC6B-39B009420DA9}" type="presOf" srcId="{584B18B9-6106-4A4B-8B0E-4CD9CDEFF5B9}" destId="{6292B902-2B06-4703-A8D8-D9F43FE8052B}" srcOrd="0" destOrd="0" presId="urn:microsoft.com/office/officeart/2018/2/layout/IconCircleList"/>
    <dgm:cxn modelId="{AF01FACC-6871-453E-97E0-7F27E0B9A510}" srcId="{3209D65B-20AE-4D0D-8CFF-D18B93B53ED0}" destId="{21B3D212-6062-44E9-9DD4-4ED1E8DB5B8D}" srcOrd="2" destOrd="0" parTransId="{68092EAA-F9A2-4A7E-964D-C371A883FDCA}" sibTransId="{969C815D-A518-4DE7-8378-C83865348F0C}"/>
    <dgm:cxn modelId="{664F20D0-76C6-4D0B-A239-17C1334F0ED2}" srcId="{3209D65B-20AE-4D0D-8CFF-D18B93B53ED0}" destId="{05408DBB-CA90-4746-86CD-BADC87C5350B}" srcOrd="3" destOrd="0" parTransId="{F0ACF032-1D5B-4B43-82A7-D5497F1E1669}" sibTransId="{F2F42355-7311-4EC0-83A7-3D38149FE094}"/>
    <dgm:cxn modelId="{588C23D8-F8B8-425E-8BF3-D074D7011165}" srcId="{3209D65B-20AE-4D0D-8CFF-D18B93B53ED0}" destId="{C7FFD9A4-E620-473A-9855-1D22294AE83A}" srcOrd="1" destOrd="0" parTransId="{A0BEFD8F-94A5-4994-81C8-B408B1345BCB}" sibTransId="{80A97FDD-C8DE-4ECB-84BF-FBCB472C609A}"/>
    <dgm:cxn modelId="{0E9B53E9-A5AC-419F-88BE-DB61900A2C8C}" type="presOf" srcId="{80A97FDD-C8DE-4ECB-84BF-FBCB472C609A}" destId="{5B077FF2-AFCB-4653-AA96-726A37D224EA}" srcOrd="0" destOrd="0" presId="urn:microsoft.com/office/officeart/2018/2/layout/IconCircleList"/>
    <dgm:cxn modelId="{0E58C155-574F-40C9-8765-DA822F23B4CD}" type="presParOf" srcId="{510D4473-89A9-422A-BC19-231F7CDBC9E8}" destId="{552093A1-6745-414D-BE06-EB2A18A32CB9}" srcOrd="0" destOrd="0" presId="urn:microsoft.com/office/officeart/2018/2/layout/IconCircleList"/>
    <dgm:cxn modelId="{A24066E9-B76D-4A42-8A0C-C4413A897B4F}" type="presParOf" srcId="{552093A1-6745-414D-BE06-EB2A18A32CB9}" destId="{AD626473-E33B-41B6-AE2A-FA4F6FFA77BA}" srcOrd="0" destOrd="0" presId="urn:microsoft.com/office/officeart/2018/2/layout/IconCircleList"/>
    <dgm:cxn modelId="{F2377790-E106-46FA-AF7A-F7C595107880}" type="presParOf" srcId="{AD626473-E33B-41B6-AE2A-FA4F6FFA77BA}" destId="{5B0A2BCA-9981-479C-A1C3-96034D99F295}" srcOrd="0" destOrd="0" presId="urn:microsoft.com/office/officeart/2018/2/layout/IconCircleList"/>
    <dgm:cxn modelId="{F12B0734-78AA-4C26-83CF-4BD037FED362}" type="presParOf" srcId="{AD626473-E33B-41B6-AE2A-FA4F6FFA77BA}" destId="{D7230ACA-C513-4382-B895-B44BDB289102}" srcOrd="1" destOrd="0" presId="urn:microsoft.com/office/officeart/2018/2/layout/IconCircleList"/>
    <dgm:cxn modelId="{7D1D85DB-289F-41E5-B4A1-3836AD8C96D4}" type="presParOf" srcId="{AD626473-E33B-41B6-AE2A-FA4F6FFA77BA}" destId="{9BAD1255-409E-4311-8D42-498033C0C548}" srcOrd="2" destOrd="0" presId="urn:microsoft.com/office/officeart/2018/2/layout/IconCircleList"/>
    <dgm:cxn modelId="{D8B325C1-A110-4758-AA88-5BAE4752F0CD}" type="presParOf" srcId="{AD626473-E33B-41B6-AE2A-FA4F6FFA77BA}" destId="{6292B902-2B06-4703-A8D8-D9F43FE8052B}" srcOrd="3" destOrd="0" presId="urn:microsoft.com/office/officeart/2018/2/layout/IconCircleList"/>
    <dgm:cxn modelId="{291EF2A7-D36A-4194-8662-125B34AE424A}" type="presParOf" srcId="{552093A1-6745-414D-BE06-EB2A18A32CB9}" destId="{5D601D99-DF31-413E-8487-1E4BF2921E07}" srcOrd="1" destOrd="0" presId="urn:microsoft.com/office/officeart/2018/2/layout/IconCircleList"/>
    <dgm:cxn modelId="{6559DDFA-D4F1-4077-AD63-F2D470A9E5E6}" type="presParOf" srcId="{552093A1-6745-414D-BE06-EB2A18A32CB9}" destId="{CD50915D-1B74-4D61-AA21-E2560D6F626C}" srcOrd="2" destOrd="0" presId="urn:microsoft.com/office/officeart/2018/2/layout/IconCircleList"/>
    <dgm:cxn modelId="{EC67C3A3-E501-4828-BE80-288D8A2C4DD5}" type="presParOf" srcId="{CD50915D-1B74-4D61-AA21-E2560D6F626C}" destId="{FE8360F2-3908-406B-8D44-736950F6D98D}" srcOrd="0" destOrd="0" presId="urn:microsoft.com/office/officeart/2018/2/layout/IconCircleList"/>
    <dgm:cxn modelId="{93700994-7786-4E8B-B34F-79D1F26E649A}" type="presParOf" srcId="{CD50915D-1B74-4D61-AA21-E2560D6F626C}" destId="{A4D25AFD-9FBE-4CE7-8768-628B24382BF0}" srcOrd="1" destOrd="0" presId="urn:microsoft.com/office/officeart/2018/2/layout/IconCircleList"/>
    <dgm:cxn modelId="{37F81751-8A86-4DF8-B0D8-7FBE4A35255F}" type="presParOf" srcId="{CD50915D-1B74-4D61-AA21-E2560D6F626C}" destId="{6C3BF5E5-373A-438F-94BA-7A2F3D6ABD07}" srcOrd="2" destOrd="0" presId="urn:microsoft.com/office/officeart/2018/2/layout/IconCircleList"/>
    <dgm:cxn modelId="{E8880404-128D-4724-A6F9-8228F29BB9F9}" type="presParOf" srcId="{CD50915D-1B74-4D61-AA21-E2560D6F626C}" destId="{B77AD509-5DD5-4DEA-B5F7-34CEA6E60F22}" srcOrd="3" destOrd="0" presId="urn:microsoft.com/office/officeart/2018/2/layout/IconCircleList"/>
    <dgm:cxn modelId="{BE9BF014-61CF-4F7E-99C3-304B283A4CCA}" type="presParOf" srcId="{552093A1-6745-414D-BE06-EB2A18A32CB9}" destId="{5B077FF2-AFCB-4653-AA96-726A37D224EA}" srcOrd="3" destOrd="0" presId="urn:microsoft.com/office/officeart/2018/2/layout/IconCircleList"/>
    <dgm:cxn modelId="{F9250847-10CE-4941-95B9-B0843B42DA3A}" type="presParOf" srcId="{552093A1-6745-414D-BE06-EB2A18A32CB9}" destId="{27DAC4A7-9A8F-457E-AFFD-319A2DB91CDD}" srcOrd="4" destOrd="0" presId="urn:microsoft.com/office/officeart/2018/2/layout/IconCircleList"/>
    <dgm:cxn modelId="{8E0E710B-54B0-4804-92B1-20331E82D9D5}" type="presParOf" srcId="{27DAC4A7-9A8F-457E-AFFD-319A2DB91CDD}" destId="{38221B13-9638-46CC-B01D-35E445D09B0E}" srcOrd="0" destOrd="0" presId="urn:microsoft.com/office/officeart/2018/2/layout/IconCircleList"/>
    <dgm:cxn modelId="{890FF65F-8762-49FD-B650-60435487C046}" type="presParOf" srcId="{27DAC4A7-9A8F-457E-AFFD-319A2DB91CDD}" destId="{DBFBA954-0842-4163-A23C-CD5CFC7741B2}" srcOrd="1" destOrd="0" presId="urn:microsoft.com/office/officeart/2018/2/layout/IconCircleList"/>
    <dgm:cxn modelId="{F20A9EB8-D8FD-4F4E-8A67-9F090EC2ED41}" type="presParOf" srcId="{27DAC4A7-9A8F-457E-AFFD-319A2DB91CDD}" destId="{3EFAA105-8ED1-4712-9982-A89DFDF6ABDB}" srcOrd="2" destOrd="0" presId="urn:microsoft.com/office/officeart/2018/2/layout/IconCircleList"/>
    <dgm:cxn modelId="{A1426FDC-8CD0-41FA-9263-A907031AA0B3}" type="presParOf" srcId="{27DAC4A7-9A8F-457E-AFFD-319A2DB91CDD}" destId="{0F93F316-983F-4532-B050-EE6C7DBA6DC7}" srcOrd="3" destOrd="0" presId="urn:microsoft.com/office/officeart/2018/2/layout/IconCircleList"/>
    <dgm:cxn modelId="{1D503608-C424-4706-BDF7-6CAAC83E60DC}" type="presParOf" srcId="{552093A1-6745-414D-BE06-EB2A18A32CB9}" destId="{4F3CA8D5-BF3B-4F91-BFF8-D093708A104A}" srcOrd="5" destOrd="0" presId="urn:microsoft.com/office/officeart/2018/2/layout/IconCircleList"/>
    <dgm:cxn modelId="{729E36D6-1995-4791-A4AB-8A88FE75548D}" type="presParOf" srcId="{552093A1-6745-414D-BE06-EB2A18A32CB9}" destId="{692AC4E5-BB9D-4372-98AF-A9227CEDFADA}" srcOrd="6" destOrd="0" presId="urn:microsoft.com/office/officeart/2018/2/layout/IconCircleList"/>
    <dgm:cxn modelId="{008456DF-0A4D-4C37-8605-ACAB3A794790}" type="presParOf" srcId="{692AC4E5-BB9D-4372-98AF-A9227CEDFADA}" destId="{9EFE6CF0-6A8D-4730-AB6D-D6F5152D6884}" srcOrd="0" destOrd="0" presId="urn:microsoft.com/office/officeart/2018/2/layout/IconCircleList"/>
    <dgm:cxn modelId="{2DFE88F4-BF8D-465F-9904-96D6EF0E04A7}" type="presParOf" srcId="{692AC4E5-BB9D-4372-98AF-A9227CEDFADA}" destId="{D00F67A8-4A59-49EE-A07D-54113483A162}" srcOrd="1" destOrd="0" presId="urn:microsoft.com/office/officeart/2018/2/layout/IconCircleList"/>
    <dgm:cxn modelId="{ACD495EB-0E44-46B4-A289-A499C71C0154}" type="presParOf" srcId="{692AC4E5-BB9D-4372-98AF-A9227CEDFADA}" destId="{337D9DF2-AE8F-40AB-A37F-CA6C29D6F957}" srcOrd="2" destOrd="0" presId="urn:microsoft.com/office/officeart/2018/2/layout/IconCircleList"/>
    <dgm:cxn modelId="{8F8FFEFD-CCF9-440F-AB9D-17950DECF64E}" type="presParOf" srcId="{692AC4E5-BB9D-4372-98AF-A9227CEDFADA}" destId="{14863D6F-BB4C-4BE0-B310-4B88B5E56D26}"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B0A2BCA-9981-479C-A1C3-96034D99F295}">
      <dsp:nvSpPr>
        <dsp:cNvPr id="0" name=""/>
        <dsp:cNvSpPr/>
      </dsp:nvSpPr>
      <dsp:spPr>
        <a:xfrm>
          <a:off x="236062" y="634407"/>
          <a:ext cx="1348161" cy="1348161"/>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7230ACA-C513-4382-B895-B44BDB289102}">
      <dsp:nvSpPr>
        <dsp:cNvPr id="0" name=""/>
        <dsp:cNvSpPr/>
      </dsp:nvSpPr>
      <dsp:spPr>
        <a:xfrm>
          <a:off x="519176" y="917521"/>
          <a:ext cx="781933" cy="78193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6292B902-2B06-4703-A8D8-D9F43FE8052B}">
      <dsp:nvSpPr>
        <dsp:cNvPr id="0" name=""/>
        <dsp:cNvSpPr/>
      </dsp:nvSpPr>
      <dsp:spPr>
        <a:xfrm>
          <a:off x="1873115" y="634407"/>
          <a:ext cx="3177808" cy="13481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90000"/>
            </a:lnSpc>
            <a:spcBef>
              <a:spcPct val="0"/>
            </a:spcBef>
            <a:spcAft>
              <a:spcPct val="35000"/>
            </a:spcAft>
            <a:buNone/>
          </a:pPr>
          <a:r>
            <a:rPr lang="en-US" sz="1400" kern="1200" dirty="0"/>
            <a:t>Predicting or forecasting weather is done using various methods, most rely on either finding historical patterns similar to present day conditions or using numerical analysis with established weather equations. </a:t>
          </a:r>
        </a:p>
      </dsp:txBody>
      <dsp:txXfrm>
        <a:off x="1873115" y="634407"/>
        <a:ext cx="3177808" cy="1348161"/>
      </dsp:txXfrm>
    </dsp:sp>
    <dsp:sp modelId="{FE8360F2-3908-406B-8D44-736950F6D98D}">
      <dsp:nvSpPr>
        <dsp:cNvPr id="0" name=""/>
        <dsp:cNvSpPr/>
      </dsp:nvSpPr>
      <dsp:spPr>
        <a:xfrm>
          <a:off x="5604633" y="634407"/>
          <a:ext cx="1348161" cy="1348161"/>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4D25AFD-9FBE-4CE7-8768-628B24382BF0}">
      <dsp:nvSpPr>
        <dsp:cNvPr id="0" name=""/>
        <dsp:cNvSpPr/>
      </dsp:nvSpPr>
      <dsp:spPr>
        <a:xfrm>
          <a:off x="5887747" y="917521"/>
          <a:ext cx="781933" cy="781933"/>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B77AD509-5DD5-4DEA-B5F7-34CEA6E60F22}">
      <dsp:nvSpPr>
        <dsp:cNvPr id="0" name=""/>
        <dsp:cNvSpPr/>
      </dsp:nvSpPr>
      <dsp:spPr>
        <a:xfrm>
          <a:off x="7241686" y="634407"/>
          <a:ext cx="3177808" cy="13481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90000"/>
            </a:lnSpc>
            <a:spcBef>
              <a:spcPct val="0"/>
            </a:spcBef>
            <a:spcAft>
              <a:spcPct val="35000"/>
            </a:spcAft>
            <a:buNone/>
          </a:pPr>
          <a:r>
            <a:rPr lang="en-US" sz="1400" kern="1200" dirty="0"/>
            <a:t>Historical pattern recognition may not provide accurate results and using the more precise numerical analysis method requires complex equations and large computers for calculations. </a:t>
          </a:r>
        </a:p>
      </dsp:txBody>
      <dsp:txXfrm>
        <a:off x="7241686" y="634407"/>
        <a:ext cx="3177808" cy="1348161"/>
      </dsp:txXfrm>
    </dsp:sp>
    <dsp:sp modelId="{38221B13-9638-46CC-B01D-35E445D09B0E}">
      <dsp:nvSpPr>
        <dsp:cNvPr id="0" name=""/>
        <dsp:cNvSpPr/>
      </dsp:nvSpPr>
      <dsp:spPr>
        <a:xfrm>
          <a:off x="236062" y="2794705"/>
          <a:ext cx="1348161" cy="1348161"/>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BFBA954-0842-4163-A23C-CD5CFC7741B2}">
      <dsp:nvSpPr>
        <dsp:cNvPr id="0" name=""/>
        <dsp:cNvSpPr/>
      </dsp:nvSpPr>
      <dsp:spPr>
        <a:xfrm>
          <a:off x="519176" y="3077819"/>
          <a:ext cx="781933" cy="781933"/>
        </a:xfrm>
        <a:prstGeom prst="rect">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F93F316-983F-4532-B050-EE6C7DBA6DC7}">
      <dsp:nvSpPr>
        <dsp:cNvPr id="0" name=""/>
        <dsp:cNvSpPr/>
      </dsp:nvSpPr>
      <dsp:spPr>
        <a:xfrm>
          <a:off x="1873115" y="2794705"/>
          <a:ext cx="3177808" cy="13481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90000"/>
            </a:lnSpc>
            <a:spcBef>
              <a:spcPct val="0"/>
            </a:spcBef>
            <a:spcAft>
              <a:spcPct val="35000"/>
            </a:spcAft>
            <a:buNone/>
          </a:pPr>
          <a:r>
            <a:rPr lang="en-US" sz="1400" kern="1200" dirty="0"/>
            <a:t>A possible alternative method would be using Principle Component Analysis (PCA) and Dynamic Mode Decomposition (DMD) as a forecasting tool to predict future days based on daily historical recorded data. </a:t>
          </a:r>
        </a:p>
      </dsp:txBody>
      <dsp:txXfrm>
        <a:off x="1873115" y="2794705"/>
        <a:ext cx="3177808" cy="1348161"/>
      </dsp:txXfrm>
    </dsp:sp>
    <dsp:sp modelId="{9EFE6CF0-6A8D-4730-AB6D-D6F5152D6884}">
      <dsp:nvSpPr>
        <dsp:cNvPr id="0" name=""/>
        <dsp:cNvSpPr/>
      </dsp:nvSpPr>
      <dsp:spPr>
        <a:xfrm>
          <a:off x="5604633" y="2794705"/>
          <a:ext cx="1348161" cy="1348161"/>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00F67A8-4A59-49EE-A07D-54113483A162}">
      <dsp:nvSpPr>
        <dsp:cNvPr id="0" name=""/>
        <dsp:cNvSpPr/>
      </dsp:nvSpPr>
      <dsp:spPr>
        <a:xfrm>
          <a:off x="5887747" y="3077819"/>
          <a:ext cx="781933" cy="781933"/>
        </a:xfrm>
        <a:prstGeom prst="rect">
          <a:avLst/>
        </a:prstGeom>
        <a:blipFill>
          <a:blip xmlns:r="http://schemas.openxmlformats.org/officeDocument/2006/relationships" r:embed="rId5">
            <a:extLst>
              <a:ext uri="{28A0092B-C50C-407E-A947-70E740481C1C}">
                <a14:useLocalDpi xmlns:a14="http://schemas.microsoft.com/office/drawing/2010/main" val="0"/>
              </a:ext>
            </a:extLst>
          </a:blip>
          <a:srcRect/>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14863D6F-BB4C-4BE0-B310-4B88B5E56D26}">
      <dsp:nvSpPr>
        <dsp:cNvPr id="0" name=""/>
        <dsp:cNvSpPr/>
      </dsp:nvSpPr>
      <dsp:spPr>
        <a:xfrm>
          <a:off x="7241686" y="2794705"/>
          <a:ext cx="3177808" cy="13481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90000"/>
            </a:lnSpc>
            <a:spcBef>
              <a:spcPct val="0"/>
            </a:spcBef>
            <a:spcAft>
              <a:spcPct val="35000"/>
            </a:spcAft>
            <a:buNone/>
          </a:pPr>
          <a:r>
            <a:rPr lang="en-US" sz="1400" kern="1200" dirty="0"/>
            <a:t>The goal of our project is to take daily historic weather recordings for a given location (New York), reduce the amount of data using PCA, and then run the reduced time series data through DMD to produce a function of time that outputs and predicts weather conditions. </a:t>
          </a:r>
        </a:p>
      </dsp:txBody>
      <dsp:txXfrm>
        <a:off x="7241686" y="2794705"/>
        <a:ext cx="3177808" cy="1348161"/>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298B369-131D-4AA3-BE19-85E6E1EC82C0}" type="datetimeFigureOut">
              <a:rPr lang="en-US" smtClean="0"/>
              <a:t>12/7/2019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20371CB-C11C-4262-9A0C-202F6CD0DF54}" type="slidenum">
              <a:rPr lang="en-US" smtClean="0"/>
              <a:t>‹#›</a:t>
            </a:fld>
            <a:endParaRPr lang="en-US"/>
          </a:p>
        </p:txBody>
      </p:sp>
    </p:spTree>
    <p:extLst>
      <p:ext uri="{BB962C8B-B14F-4D97-AF65-F5344CB8AC3E}">
        <p14:creationId xmlns:p14="http://schemas.microsoft.com/office/powerpoint/2010/main" val="7568095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20371CB-C11C-4262-9A0C-202F6CD0DF54}" type="slidenum">
              <a:rPr lang="en-US" smtClean="0"/>
              <a:t>19</a:t>
            </a:fld>
            <a:endParaRPr lang="en-US"/>
          </a:p>
        </p:txBody>
      </p:sp>
    </p:spTree>
    <p:extLst>
      <p:ext uri="{BB962C8B-B14F-4D97-AF65-F5344CB8AC3E}">
        <p14:creationId xmlns:p14="http://schemas.microsoft.com/office/powerpoint/2010/main" val="233055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20371CB-C11C-4262-9A0C-202F6CD0DF54}" type="slidenum">
              <a:rPr lang="en-US" smtClean="0"/>
              <a:t>20</a:t>
            </a:fld>
            <a:endParaRPr lang="en-US"/>
          </a:p>
        </p:txBody>
      </p:sp>
    </p:spTree>
    <p:extLst>
      <p:ext uri="{BB962C8B-B14F-4D97-AF65-F5344CB8AC3E}">
        <p14:creationId xmlns:p14="http://schemas.microsoft.com/office/powerpoint/2010/main" val="13946590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20371CB-C11C-4262-9A0C-202F6CD0DF54}" type="slidenum">
              <a:rPr lang="en-US" smtClean="0"/>
              <a:t>21</a:t>
            </a:fld>
            <a:endParaRPr lang="en-US"/>
          </a:p>
        </p:txBody>
      </p:sp>
    </p:spTree>
    <p:extLst>
      <p:ext uri="{BB962C8B-B14F-4D97-AF65-F5344CB8AC3E}">
        <p14:creationId xmlns:p14="http://schemas.microsoft.com/office/powerpoint/2010/main" val="16293616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59833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A1AA6F4-BE31-405E-A831-240231BBCF66}" type="datetimeFigureOut">
              <a:rPr lang="en-US" smtClean="0"/>
              <a:t>12/7/2019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CDBF42B-261D-419D-888B-114DBB5F93A1}" type="slidenum">
              <a:rPr lang="en-US" smtClean="0"/>
              <a:t>‹#›</a:t>
            </a:fld>
            <a:endParaRPr lang="en-US"/>
          </a:p>
        </p:txBody>
      </p:sp>
    </p:spTree>
    <p:extLst>
      <p:ext uri="{BB962C8B-B14F-4D97-AF65-F5344CB8AC3E}">
        <p14:creationId xmlns:p14="http://schemas.microsoft.com/office/powerpoint/2010/main" val="1163255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53762" cy="682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A1AA6F4-BE31-405E-A831-240231BBCF66}" type="datetimeFigureOut">
              <a:rPr lang="en-US" smtClean="0"/>
              <a:t>12/7/2019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CDBF42B-261D-419D-888B-114DBB5F93A1}" type="slidenum">
              <a:rPr lang="en-US" smtClean="0"/>
              <a:t>‹#›</a:t>
            </a:fld>
            <a:endParaRPr lang="en-US"/>
          </a:p>
        </p:txBody>
      </p:sp>
    </p:spTree>
    <p:extLst>
      <p:ext uri="{BB962C8B-B14F-4D97-AF65-F5344CB8AC3E}">
        <p14:creationId xmlns:p14="http://schemas.microsoft.com/office/powerpoint/2010/main" val="39010817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A1AA6F4-BE31-405E-A831-240231BBCF66}" type="datetimeFigureOut">
              <a:rPr lang="en-US" smtClean="0"/>
              <a:t>12/7/2019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CDBF42B-261D-419D-888B-114DBB5F93A1}" type="slidenum">
              <a:rPr lang="en-US" smtClean="0"/>
              <a:t>‹#›</a:t>
            </a:fld>
            <a:endParaRPr lang="en-US"/>
          </a:p>
        </p:txBody>
      </p:sp>
    </p:spTree>
    <p:extLst>
      <p:ext uri="{BB962C8B-B14F-4D97-AF65-F5344CB8AC3E}">
        <p14:creationId xmlns:p14="http://schemas.microsoft.com/office/powerpoint/2010/main" val="22633699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A1AA6F4-BE31-405E-A831-240231BBCF66}" type="datetimeFigureOut">
              <a:rPr lang="en-US" smtClean="0"/>
              <a:t>12/7/2019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CDBF42B-261D-419D-888B-114DBB5F93A1}" type="slidenum">
              <a:rPr lang="en-US" smtClean="0"/>
              <a:t>‹#›</a:t>
            </a:fld>
            <a:endParaRPr lang="en-US"/>
          </a:p>
        </p:txBody>
      </p:sp>
      <p:sp>
        <p:nvSpPr>
          <p:cNvPr id="11" name="TextBox 10"/>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8474295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A1AA6F4-BE31-405E-A831-240231BBCF66}" type="datetimeFigureOut">
              <a:rPr lang="en-US" smtClean="0"/>
              <a:t>12/7/2019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CDBF42B-261D-419D-888B-114DBB5F93A1}" type="slidenum">
              <a:rPr lang="en-US" smtClean="0"/>
              <a:t>‹#›</a:t>
            </a:fld>
            <a:endParaRPr lang="en-US"/>
          </a:p>
        </p:txBody>
      </p:sp>
    </p:spTree>
    <p:extLst>
      <p:ext uri="{BB962C8B-B14F-4D97-AF65-F5344CB8AC3E}">
        <p14:creationId xmlns:p14="http://schemas.microsoft.com/office/powerpoint/2010/main" val="328724060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FA1AA6F4-BE31-405E-A831-240231BBCF66}" type="datetimeFigureOut">
              <a:rPr lang="en-US" smtClean="0"/>
              <a:t>12/7/2019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CDBF42B-261D-419D-888B-114DBB5F93A1}" type="slidenum">
              <a:rPr lang="en-US" smtClean="0"/>
              <a:t>‹#›</a:t>
            </a:fld>
            <a:endParaRPr lang="en-US"/>
          </a:p>
        </p:txBody>
      </p:sp>
    </p:spTree>
    <p:extLst>
      <p:ext uri="{BB962C8B-B14F-4D97-AF65-F5344CB8AC3E}">
        <p14:creationId xmlns:p14="http://schemas.microsoft.com/office/powerpoint/2010/main" val="274229147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480368"/>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480367"/>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480365"/>
            <a:ext cx="3300984" cy="131083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FA1AA6F4-BE31-405E-A831-240231BBCF66}" type="datetimeFigureOut">
              <a:rPr lang="en-US" smtClean="0"/>
              <a:t>12/7/2019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CDBF42B-261D-419D-888B-114DBB5F93A1}" type="slidenum">
              <a:rPr lang="en-US" smtClean="0"/>
              <a:t>‹#›</a:t>
            </a:fld>
            <a:endParaRPr lang="en-US"/>
          </a:p>
        </p:txBody>
      </p:sp>
    </p:spTree>
    <p:extLst>
      <p:ext uri="{BB962C8B-B14F-4D97-AF65-F5344CB8AC3E}">
        <p14:creationId xmlns:p14="http://schemas.microsoft.com/office/powerpoint/2010/main" val="418218590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A1AA6F4-BE31-405E-A831-240231BBCF66}" type="datetimeFigureOut">
              <a:rPr lang="en-US" smtClean="0"/>
              <a:t>12/7/2019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CDBF42B-261D-419D-888B-114DBB5F93A1}" type="slidenum">
              <a:rPr lang="en-US" smtClean="0"/>
              <a:t>‹#›</a:t>
            </a:fld>
            <a:endParaRPr lang="en-US"/>
          </a:p>
        </p:txBody>
      </p:sp>
    </p:spTree>
    <p:extLst>
      <p:ext uri="{BB962C8B-B14F-4D97-AF65-F5344CB8AC3E}">
        <p14:creationId xmlns:p14="http://schemas.microsoft.com/office/powerpoint/2010/main" val="206767001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A1AA6F4-BE31-405E-A831-240231BBCF66}" type="datetimeFigureOut">
              <a:rPr lang="en-US" smtClean="0"/>
              <a:t>12/7/2019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CDBF42B-261D-419D-888B-114DBB5F93A1}" type="slidenum">
              <a:rPr lang="en-US" smtClean="0"/>
              <a:t>‹#›</a:t>
            </a:fld>
            <a:endParaRPr lang="en-US"/>
          </a:p>
        </p:txBody>
      </p:sp>
    </p:spTree>
    <p:extLst>
      <p:ext uri="{BB962C8B-B14F-4D97-AF65-F5344CB8AC3E}">
        <p14:creationId xmlns:p14="http://schemas.microsoft.com/office/powerpoint/2010/main" val="26890937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A1AA6F4-BE31-405E-A831-240231BBCF66}" type="datetimeFigureOut">
              <a:rPr lang="en-US" smtClean="0"/>
              <a:t>12/7/2019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CDBF42B-261D-419D-888B-114DBB5F93A1}" type="slidenum">
              <a:rPr lang="en-US" smtClean="0"/>
              <a:t>‹#›</a:t>
            </a:fld>
            <a:endParaRPr lang="en-US"/>
          </a:p>
        </p:txBody>
      </p:sp>
    </p:spTree>
    <p:extLst>
      <p:ext uri="{BB962C8B-B14F-4D97-AF65-F5344CB8AC3E}">
        <p14:creationId xmlns:p14="http://schemas.microsoft.com/office/powerpoint/2010/main" val="10088161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589879"/>
            <a:ext cx="9590550" cy="150705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A1AA6F4-BE31-405E-A831-240231BBCF66}" type="datetimeFigureOut">
              <a:rPr lang="en-US" smtClean="0"/>
              <a:t>12/7/2019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CDBF42B-261D-419D-888B-114DBB5F93A1}" type="slidenum">
              <a:rPr lang="en-US" smtClean="0"/>
              <a:t>‹#›</a:t>
            </a:fld>
            <a:endParaRPr lang="en-US"/>
          </a:p>
        </p:txBody>
      </p:sp>
    </p:spTree>
    <p:extLst>
      <p:ext uri="{BB962C8B-B14F-4D97-AF65-F5344CB8AC3E}">
        <p14:creationId xmlns:p14="http://schemas.microsoft.com/office/powerpoint/2010/main" val="26386409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1732449"/>
            <a:ext cx="5060497" cy="4058750"/>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2892" y="1732449"/>
            <a:ext cx="5064665" cy="405875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A1AA6F4-BE31-405E-A831-240231BBCF66}" type="datetimeFigureOut">
              <a:rPr lang="en-US" smtClean="0"/>
              <a:t>12/7/2019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CDBF42B-261D-419D-888B-114DBB5F93A1}" type="slidenum">
              <a:rPr lang="en-US" smtClean="0"/>
              <a:t>‹#›</a:t>
            </a:fld>
            <a:endParaRPr lang="en-US"/>
          </a:p>
        </p:txBody>
      </p:sp>
    </p:spTree>
    <p:extLst>
      <p:ext uri="{BB962C8B-B14F-4D97-AF65-F5344CB8AC3E}">
        <p14:creationId xmlns:p14="http://schemas.microsoft.com/office/powerpoint/2010/main" val="11796378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89072" cy="4148769"/>
          </a:xfrm>
          <a:prstGeom prst="rect">
            <a:avLst/>
          </a:prstGeom>
        </p:spPr>
      </p:pic>
      <p:pic>
        <p:nvPicPr>
          <p:cNvPr id="21" name="Picture 20"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8485" y="1734506"/>
            <a:ext cx="5089072" cy="4148769"/>
          </a:xfrm>
          <a:prstGeom prst="rect">
            <a:avLst/>
          </a:prstGeom>
        </p:spPr>
      </p:pic>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05872" y="1835254"/>
            <a:ext cx="4876344" cy="54488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05872" y="2380137"/>
            <a:ext cx="4876344"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94967" y="1835254"/>
            <a:ext cx="4895330" cy="544883"/>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94967" y="2380137"/>
            <a:ext cx="4895330"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A1AA6F4-BE31-405E-A831-240231BBCF66}" type="datetimeFigureOut">
              <a:rPr lang="en-US" smtClean="0"/>
              <a:t>12/7/2019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CDBF42B-261D-419D-888B-114DBB5F93A1}" type="slidenum">
              <a:rPr lang="en-US" smtClean="0"/>
              <a:t>‹#›</a:t>
            </a:fld>
            <a:endParaRPr lang="en-US"/>
          </a:p>
        </p:txBody>
      </p:sp>
    </p:spTree>
    <p:extLst>
      <p:ext uri="{BB962C8B-B14F-4D97-AF65-F5344CB8AC3E}">
        <p14:creationId xmlns:p14="http://schemas.microsoft.com/office/powerpoint/2010/main" val="14652955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A1AA6F4-BE31-405E-A831-240231BBCF66}" type="datetimeFigureOut">
              <a:rPr lang="en-US" smtClean="0"/>
              <a:t>12/7/2019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CDBF42B-261D-419D-888B-114DBB5F93A1}" type="slidenum">
              <a:rPr lang="en-US" smtClean="0"/>
              <a:t>‹#›</a:t>
            </a:fld>
            <a:endParaRPr lang="en-US"/>
          </a:p>
        </p:txBody>
      </p:sp>
    </p:spTree>
    <p:extLst>
      <p:ext uri="{BB962C8B-B14F-4D97-AF65-F5344CB8AC3E}">
        <p14:creationId xmlns:p14="http://schemas.microsoft.com/office/powerpoint/2010/main" val="30684096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A1AA6F4-BE31-405E-A831-240231BBCF66}" type="datetimeFigureOut">
              <a:rPr lang="en-US" smtClean="0"/>
              <a:t>12/7/2019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CDBF42B-261D-419D-888B-114DBB5F93A1}" type="slidenum">
              <a:rPr lang="en-US" smtClean="0"/>
              <a:t>‹#›</a:t>
            </a:fld>
            <a:endParaRPr lang="en-US"/>
          </a:p>
        </p:txBody>
      </p:sp>
    </p:spTree>
    <p:extLst>
      <p:ext uri="{BB962C8B-B14F-4D97-AF65-F5344CB8AC3E}">
        <p14:creationId xmlns:p14="http://schemas.microsoft.com/office/powerpoint/2010/main" val="37354618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1816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431518"/>
            <a:ext cx="3706889" cy="3359681"/>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A1AA6F4-BE31-405E-A831-240231BBCF66}" type="datetimeFigureOut">
              <a:rPr lang="en-US" smtClean="0"/>
              <a:t>12/7/2019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CDBF42B-261D-419D-888B-114DBB5F93A1}" type="slidenum">
              <a:rPr lang="en-US" smtClean="0"/>
              <a:t>‹#›</a:t>
            </a:fld>
            <a:endParaRPr lang="en-US"/>
          </a:p>
        </p:txBody>
      </p:sp>
    </p:spTree>
    <p:extLst>
      <p:ext uri="{BB962C8B-B14F-4D97-AF65-F5344CB8AC3E}">
        <p14:creationId xmlns:p14="http://schemas.microsoft.com/office/powerpoint/2010/main" val="29984397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609923"/>
            <a:ext cx="5934949" cy="1829338"/>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913795" y="2439261"/>
            <a:ext cx="5934949" cy="337613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A1AA6F4-BE31-405E-A831-240231BBCF66}" type="datetimeFigureOut">
              <a:rPr lang="en-US" smtClean="0"/>
              <a:t>12/7/2019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CDBF42B-261D-419D-888B-114DBB5F93A1}" type="slidenum">
              <a:rPr lang="en-US" smtClean="0"/>
              <a:t>‹#›</a:t>
            </a:fld>
            <a:endParaRPr lang="en-US"/>
          </a:p>
        </p:txBody>
      </p:sp>
    </p:spTree>
    <p:extLst>
      <p:ext uri="{BB962C8B-B14F-4D97-AF65-F5344CB8AC3E}">
        <p14:creationId xmlns:p14="http://schemas.microsoft.com/office/powerpoint/2010/main" val="6100820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1732449"/>
            <a:ext cx="10353762"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FA1AA6F4-BE31-405E-A831-240231BBCF66}" type="datetimeFigureOut">
              <a:rPr lang="en-US" smtClean="0"/>
              <a:t>12/7/2019</a:t>
            </a:fld>
            <a:endParaRPr lang="en-US"/>
          </a:p>
        </p:txBody>
      </p:sp>
      <p:sp>
        <p:nvSpPr>
          <p:cNvPr id="5" name="Footer Placeholder 4"/>
          <p:cNvSpPr>
            <a:spLocks noGrp="1"/>
          </p:cNvSpPr>
          <p:nvPr>
            <p:ph type="ftr" sz="quarter" idx="3"/>
          </p:nvPr>
        </p:nvSpPr>
        <p:spPr>
          <a:xfrm>
            <a:off x="913795" y="5883275"/>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endParaRPr lang="en-US"/>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4CDBF42B-261D-419D-888B-114DBB5F93A1}" type="slidenum">
              <a:rPr lang="en-US" smtClean="0"/>
              <a:t>‹#›</a:t>
            </a:fld>
            <a:endParaRPr lang="en-US"/>
          </a:p>
        </p:txBody>
      </p:sp>
    </p:spTree>
    <p:extLst>
      <p:ext uri="{BB962C8B-B14F-4D97-AF65-F5344CB8AC3E}">
        <p14:creationId xmlns:p14="http://schemas.microsoft.com/office/powerpoint/2010/main" val="3238734423"/>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5.xml.rels><?xml version="1.0" encoding="UTF-8" standalone="yes"?>
<Relationships xmlns="http://schemas.openxmlformats.org/package/2006/relationships"><Relationship Id="rId2" Type="http://schemas.openxmlformats.org/officeDocument/2006/relationships/hyperlink" Target="https://doi.org/10.1016/j.apenergy.2018.09.190"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7E8568-A8ED-4148-AAD1-1FE8562B559D}"/>
              </a:ext>
            </a:extLst>
          </p:cNvPr>
          <p:cNvSpPr>
            <a:spLocks noGrp="1"/>
          </p:cNvSpPr>
          <p:nvPr>
            <p:ph type="ctrTitle"/>
          </p:nvPr>
        </p:nvSpPr>
        <p:spPr/>
        <p:txBody>
          <a:bodyPr>
            <a:normAutofit/>
          </a:bodyPr>
          <a:lstStyle/>
          <a:p>
            <a:r>
              <a:rPr lang="en-US" dirty="0"/>
              <a:t>Weather Forecasting using Dynamic Mode Decomposition</a:t>
            </a:r>
          </a:p>
        </p:txBody>
      </p:sp>
      <p:sp>
        <p:nvSpPr>
          <p:cNvPr id="3" name="Subtitle 2">
            <a:extLst>
              <a:ext uri="{FF2B5EF4-FFF2-40B4-BE49-F238E27FC236}">
                <a16:creationId xmlns:a16="http://schemas.microsoft.com/office/drawing/2014/main" id="{ABE08ACA-C4A3-41A8-8A88-7791F8B22A03}"/>
              </a:ext>
            </a:extLst>
          </p:cNvPr>
          <p:cNvSpPr>
            <a:spLocks noGrp="1"/>
          </p:cNvSpPr>
          <p:nvPr>
            <p:ph type="subTitle" idx="1"/>
          </p:nvPr>
        </p:nvSpPr>
        <p:spPr>
          <a:xfrm>
            <a:off x="1370693" y="3883475"/>
            <a:ext cx="9440034" cy="541042"/>
          </a:xfrm>
        </p:spPr>
        <p:txBody>
          <a:bodyPr/>
          <a:lstStyle/>
          <a:p>
            <a:r>
              <a:rPr lang="en-US" dirty="0"/>
              <a:t>By: Michael Campiglia and Anton </a:t>
            </a:r>
            <a:r>
              <a:rPr lang="en-US" dirty="0" err="1"/>
              <a:t>Paljusevic</a:t>
            </a:r>
            <a:endParaRPr lang="en-US" dirty="0"/>
          </a:p>
          <a:p>
            <a:endParaRPr lang="en-US" dirty="0"/>
          </a:p>
        </p:txBody>
      </p:sp>
      <p:pic>
        <p:nvPicPr>
          <p:cNvPr id="1026" name="Picture 2">
            <a:extLst>
              <a:ext uri="{FF2B5EF4-FFF2-40B4-BE49-F238E27FC236}">
                <a16:creationId xmlns:a16="http://schemas.microsoft.com/office/drawing/2014/main" id="{9E8DC3B8-650C-4D07-9348-1DCCC96428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4691" y="5807652"/>
            <a:ext cx="928255" cy="922981"/>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2">
            <a:extLst>
              <a:ext uri="{FF2B5EF4-FFF2-40B4-BE49-F238E27FC236}">
                <a16:creationId xmlns:a16="http://schemas.microsoft.com/office/drawing/2014/main" id="{B512F174-9F50-4DFD-914E-135A224AA934}"/>
              </a:ext>
            </a:extLst>
          </p:cNvPr>
          <p:cNvSpPr txBox="1">
            <a:spLocks/>
          </p:cNvSpPr>
          <p:nvPr/>
        </p:nvSpPr>
        <p:spPr>
          <a:xfrm>
            <a:off x="9171709" y="4999405"/>
            <a:ext cx="2895600" cy="1731228"/>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0" indent="0" algn="r">
              <a:spcBef>
                <a:spcPts val="0"/>
              </a:spcBef>
              <a:buNone/>
            </a:pPr>
            <a:r>
              <a:rPr lang="en-US" sz="1600" dirty="0"/>
              <a:t>9th December 2019</a:t>
            </a:r>
          </a:p>
          <a:p>
            <a:pPr marL="0" indent="0" algn="r">
              <a:spcBef>
                <a:spcPts val="0"/>
              </a:spcBef>
              <a:buNone/>
            </a:pPr>
            <a:r>
              <a:rPr lang="en-US" sz="1600" dirty="0"/>
              <a:t>Department of Mathematics</a:t>
            </a:r>
          </a:p>
          <a:p>
            <a:pPr marL="0" indent="0" algn="r">
              <a:spcBef>
                <a:spcPts val="0"/>
              </a:spcBef>
              <a:buNone/>
            </a:pPr>
            <a:r>
              <a:rPr lang="en-US" sz="1600" dirty="0"/>
              <a:t>Manhattan College</a:t>
            </a:r>
          </a:p>
          <a:p>
            <a:pPr marL="0" indent="0" algn="r">
              <a:spcBef>
                <a:spcPts val="0"/>
              </a:spcBef>
              <a:buNone/>
            </a:pPr>
            <a:r>
              <a:rPr lang="en-US" sz="1600" dirty="0"/>
              <a:t>Riverdale, NY</a:t>
            </a:r>
          </a:p>
          <a:p>
            <a:pPr marL="0" indent="0" algn="r">
              <a:spcBef>
                <a:spcPts val="0"/>
              </a:spcBef>
              <a:buNone/>
            </a:pPr>
            <a:r>
              <a:rPr lang="en-US" sz="1600" dirty="0"/>
              <a:t>MATG 511</a:t>
            </a:r>
          </a:p>
        </p:txBody>
      </p:sp>
    </p:spTree>
    <p:extLst>
      <p:ext uri="{BB962C8B-B14F-4D97-AF65-F5344CB8AC3E}">
        <p14:creationId xmlns:p14="http://schemas.microsoft.com/office/powerpoint/2010/main" val="5780312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D6A312-A1D3-4E93-B3FA-56E3F4FF714C}"/>
              </a:ext>
            </a:extLst>
          </p:cNvPr>
          <p:cNvSpPr>
            <a:spLocks noGrp="1"/>
          </p:cNvSpPr>
          <p:nvPr>
            <p:ph type="title"/>
          </p:nvPr>
        </p:nvSpPr>
        <p:spPr>
          <a:xfrm>
            <a:off x="913795" y="609600"/>
            <a:ext cx="10353762" cy="803564"/>
          </a:xfrm>
        </p:spPr>
        <p:txBody>
          <a:bodyPr/>
          <a:lstStyle/>
          <a:p>
            <a:r>
              <a:rPr lang="en-US" dirty="0"/>
              <a:t>Results</a:t>
            </a:r>
          </a:p>
        </p:txBody>
      </p:sp>
      <p:sp>
        <p:nvSpPr>
          <p:cNvPr id="3" name="Content Placeholder 2">
            <a:extLst>
              <a:ext uri="{FF2B5EF4-FFF2-40B4-BE49-F238E27FC236}">
                <a16:creationId xmlns:a16="http://schemas.microsoft.com/office/drawing/2014/main" id="{F89CAAA2-05BA-430E-A025-9FE00C257E5E}"/>
              </a:ext>
            </a:extLst>
          </p:cNvPr>
          <p:cNvSpPr>
            <a:spLocks noGrp="1"/>
          </p:cNvSpPr>
          <p:nvPr>
            <p:ph idx="1"/>
          </p:nvPr>
        </p:nvSpPr>
        <p:spPr/>
        <p:txBody>
          <a:bodyPr/>
          <a:lstStyle/>
          <a:p>
            <a:r>
              <a:rPr lang="en-US" dirty="0"/>
              <a:t>Dynamic Mode Decomposition function tests:</a:t>
            </a:r>
          </a:p>
          <a:p>
            <a:pPr lvl="1"/>
            <a:r>
              <a:rPr lang="en-US" dirty="0"/>
              <a:t>Perform DMD on the full dataset</a:t>
            </a:r>
          </a:p>
          <a:p>
            <a:pPr lvl="1"/>
            <a:r>
              <a:rPr lang="en-US" dirty="0"/>
              <a:t>Alter the dataset through augmentation prior to DMD</a:t>
            </a:r>
          </a:p>
          <a:p>
            <a:pPr lvl="1"/>
            <a:r>
              <a:rPr lang="en-US" dirty="0"/>
              <a:t>Split the dataset into various smaller datasets prior to DMD</a:t>
            </a:r>
          </a:p>
          <a:p>
            <a:pPr lvl="1"/>
            <a:r>
              <a:rPr lang="en-US" dirty="0"/>
              <a:t>Convert satellite imagery to a matrix then perform DMD</a:t>
            </a:r>
          </a:p>
        </p:txBody>
      </p:sp>
      <p:pic>
        <p:nvPicPr>
          <p:cNvPr id="4" name="Content Placeholder 6" descr="A close up of text on a white background&#10;&#10;Description automatically generated">
            <a:extLst>
              <a:ext uri="{FF2B5EF4-FFF2-40B4-BE49-F238E27FC236}">
                <a16:creationId xmlns:a16="http://schemas.microsoft.com/office/drawing/2014/main" id="{809B8FAB-5F9D-4906-B6F3-B4119E5CAA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3212" y="4700442"/>
            <a:ext cx="2598780" cy="1547957"/>
          </a:xfrm>
          <a:prstGeom prst="rect">
            <a:avLst/>
          </a:prstGeom>
          <a:effectLst>
            <a:outerShdw blurRad="25400" dir="17880000">
              <a:srgbClr val="000000">
                <a:alpha val="46000"/>
              </a:srgbClr>
            </a:outerShdw>
          </a:effectLst>
        </p:spPr>
      </p:pic>
      <p:pic>
        <p:nvPicPr>
          <p:cNvPr id="5" name="Picture 4">
            <a:extLst>
              <a:ext uri="{FF2B5EF4-FFF2-40B4-BE49-F238E27FC236}">
                <a16:creationId xmlns:a16="http://schemas.microsoft.com/office/drawing/2014/main" id="{12E38C28-C295-453E-A0C1-54E62CF79402}"/>
              </a:ext>
            </a:extLst>
          </p:cNvPr>
          <p:cNvPicPr/>
          <p:nvPr/>
        </p:nvPicPr>
        <p:blipFill>
          <a:blip r:embed="rId3"/>
          <a:stretch>
            <a:fillRect/>
          </a:stretch>
        </p:blipFill>
        <p:spPr>
          <a:xfrm>
            <a:off x="3659834" y="4700442"/>
            <a:ext cx="2215861" cy="1547957"/>
          </a:xfrm>
          <a:prstGeom prst="rect">
            <a:avLst/>
          </a:prstGeom>
        </p:spPr>
      </p:pic>
      <p:pic>
        <p:nvPicPr>
          <p:cNvPr id="6" name="Picture 5">
            <a:extLst>
              <a:ext uri="{FF2B5EF4-FFF2-40B4-BE49-F238E27FC236}">
                <a16:creationId xmlns:a16="http://schemas.microsoft.com/office/drawing/2014/main" id="{7CF2E4E7-F4CB-4FF4-B3B2-5A8BE3E43F92}"/>
              </a:ext>
            </a:extLst>
          </p:cNvPr>
          <p:cNvPicPr>
            <a:picLocks noChangeAspect="1"/>
          </p:cNvPicPr>
          <p:nvPr/>
        </p:nvPicPr>
        <p:blipFill>
          <a:blip r:embed="rId4"/>
          <a:stretch>
            <a:fillRect/>
          </a:stretch>
        </p:blipFill>
        <p:spPr>
          <a:xfrm>
            <a:off x="6152860" y="4700442"/>
            <a:ext cx="2379984" cy="1547957"/>
          </a:xfrm>
          <a:prstGeom prst="rect">
            <a:avLst/>
          </a:prstGeom>
        </p:spPr>
      </p:pic>
      <p:pic>
        <p:nvPicPr>
          <p:cNvPr id="7" name="Content Placeholder 4" descr="A picture containing text, kite, flying, blue&#10;&#10;Description automatically generated">
            <a:extLst>
              <a:ext uri="{FF2B5EF4-FFF2-40B4-BE49-F238E27FC236}">
                <a16:creationId xmlns:a16="http://schemas.microsoft.com/office/drawing/2014/main" id="{D0FD4B56-9FED-46A5-925E-F478B5BA228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10009" y="4700442"/>
            <a:ext cx="2566259" cy="1547957"/>
          </a:xfrm>
          <a:prstGeom prst="rect">
            <a:avLst/>
          </a:prstGeom>
          <a:effectLst>
            <a:outerShdw blurRad="25400" dir="17880000">
              <a:srgbClr val="000000">
                <a:alpha val="46000"/>
              </a:srgbClr>
            </a:outerShdw>
          </a:effectLst>
        </p:spPr>
      </p:pic>
    </p:spTree>
    <p:extLst>
      <p:ext uri="{BB962C8B-B14F-4D97-AF65-F5344CB8AC3E}">
        <p14:creationId xmlns:p14="http://schemas.microsoft.com/office/powerpoint/2010/main" val="23214825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C055EE-C53B-4FDD-B2B4-7439AE6808C4}"/>
              </a:ext>
            </a:extLst>
          </p:cNvPr>
          <p:cNvSpPr>
            <a:spLocks noGrp="1"/>
          </p:cNvSpPr>
          <p:nvPr>
            <p:ph type="title"/>
          </p:nvPr>
        </p:nvSpPr>
        <p:spPr>
          <a:xfrm>
            <a:off x="913794" y="304484"/>
            <a:ext cx="10353762" cy="970450"/>
          </a:xfrm>
        </p:spPr>
        <p:txBody>
          <a:bodyPr/>
          <a:lstStyle/>
          <a:p>
            <a:r>
              <a:rPr lang="en-US" dirty="0"/>
              <a:t>Results - Initial Dataset Test</a:t>
            </a:r>
          </a:p>
        </p:txBody>
      </p:sp>
      <p:pic>
        <p:nvPicPr>
          <p:cNvPr id="4" name="Picture 3">
            <a:extLst>
              <a:ext uri="{FF2B5EF4-FFF2-40B4-BE49-F238E27FC236}">
                <a16:creationId xmlns:a16="http://schemas.microsoft.com/office/drawing/2014/main" id="{7021B91D-1D52-4E67-83BA-828E873F1429}"/>
              </a:ext>
            </a:extLst>
          </p:cNvPr>
          <p:cNvPicPr>
            <a:picLocks noChangeAspect="1"/>
          </p:cNvPicPr>
          <p:nvPr/>
        </p:nvPicPr>
        <p:blipFill>
          <a:blip r:embed="rId2"/>
          <a:stretch>
            <a:fillRect/>
          </a:stretch>
        </p:blipFill>
        <p:spPr>
          <a:xfrm>
            <a:off x="2595504" y="1416785"/>
            <a:ext cx="7000992" cy="4651506"/>
          </a:xfrm>
          <a:prstGeom prst="rect">
            <a:avLst/>
          </a:prstGeom>
        </p:spPr>
      </p:pic>
    </p:spTree>
    <p:extLst>
      <p:ext uri="{BB962C8B-B14F-4D97-AF65-F5344CB8AC3E}">
        <p14:creationId xmlns:p14="http://schemas.microsoft.com/office/powerpoint/2010/main" val="2240419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C53798-3E89-481B-9D3D-159318B23F1C}"/>
              </a:ext>
            </a:extLst>
          </p:cNvPr>
          <p:cNvSpPr>
            <a:spLocks noGrp="1"/>
          </p:cNvSpPr>
          <p:nvPr>
            <p:ph type="title"/>
          </p:nvPr>
        </p:nvSpPr>
        <p:spPr>
          <a:xfrm>
            <a:off x="913794" y="386287"/>
            <a:ext cx="10353762" cy="970450"/>
          </a:xfrm>
        </p:spPr>
        <p:txBody>
          <a:bodyPr/>
          <a:lstStyle/>
          <a:p>
            <a:r>
              <a:rPr lang="en-US" dirty="0"/>
              <a:t>Results - Initial Dataset Test</a:t>
            </a:r>
          </a:p>
        </p:txBody>
      </p:sp>
      <p:pic>
        <p:nvPicPr>
          <p:cNvPr id="4" name="Picture 3">
            <a:extLst>
              <a:ext uri="{FF2B5EF4-FFF2-40B4-BE49-F238E27FC236}">
                <a16:creationId xmlns:a16="http://schemas.microsoft.com/office/drawing/2014/main" id="{9D3FE63F-9405-4264-AA09-CAF73D6AFFFE}"/>
              </a:ext>
            </a:extLst>
          </p:cNvPr>
          <p:cNvPicPr>
            <a:picLocks noChangeAspect="1"/>
          </p:cNvPicPr>
          <p:nvPr/>
        </p:nvPicPr>
        <p:blipFill>
          <a:blip r:embed="rId2"/>
          <a:stretch>
            <a:fillRect/>
          </a:stretch>
        </p:blipFill>
        <p:spPr>
          <a:xfrm>
            <a:off x="2692049" y="1440090"/>
            <a:ext cx="6797252" cy="4531501"/>
          </a:xfrm>
          <a:prstGeom prst="rect">
            <a:avLst/>
          </a:prstGeom>
        </p:spPr>
      </p:pic>
    </p:spTree>
    <p:extLst>
      <p:ext uri="{BB962C8B-B14F-4D97-AF65-F5344CB8AC3E}">
        <p14:creationId xmlns:p14="http://schemas.microsoft.com/office/powerpoint/2010/main" val="15615269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C53798-3E89-481B-9D3D-159318B23F1C}"/>
              </a:ext>
            </a:extLst>
          </p:cNvPr>
          <p:cNvSpPr>
            <a:spLocks noGrp="1"/>
          </p:cNvSpPr>
          <p:nvPr>
            <p:ph type="title"/>
          </p:nvPr>
        </p:nvSpPr>
        <p:spPr>
          <a:xfrm>
            <a:off x="5327074" y="824345"/>
            <a:ext cx="5618018" cy="1364718"/>
          </a:xfrm>
        </p:spPr>
        <p:txBody>
          <a:bodyPr>
            <a:normAutofit/>
          </a:bodyPr>
          <a:lstStyle/>
          <a:p>
            <a:r>
              <a:rPr lang="en-US" sz="3600" dirty="0"/>
              <a:t>Results - Augmented Dataset Test</a:t>
            </a:r>
          </a:p>
        </p:txBody>
      </p:sp>
      <p:pic>
        <p:nvPicPr>
          <p:cNvPr id="7" name="Content Placeholder 6">
            <a:extLst>
              <a:ext uri="{FF2B5EF4-FFF2-40B4-BE49-F238E27FC236}">
                <a16:creationId xmlns:a16="http://schemas.microsoft.com/office/drawing/2014/main" id="{A7A39BD6-B82D-4CCC-8AA7-3B75FA2578F4}"/>
              </a:ext>
            </a:extLst>
          </p:cNvPr>
          <p:cNvPicPr>
            <a:picLocks noGrp="1" noChangeAspect="1"/>
          </p:cNvPicPr>
          <p:nvPr>
            <p:ph idx="1"/>
          </p:nvPr>
        </p:nvPicPr>
        <p:blipFill>
          <a:blip r:embed="rId2"/>
          <a:stretch>
            <a:fillRect/>
          </a:stretch>
        </p:blipFill>
        <p:spPr>
          <a:xfrm>
            <a:off x="4393101" y="3103416"/>
            <a:ext cx="7322680" cy="3283527"/>
          </a:xfrm>
          <a:prstGeom prst="rect">
            <a:avLst/>
          </a:prstGeom>
        </p:spPr>
      </p:pic>
      <p:pic>
        <p:nvPicPr>
          <p:cNvPr id="6" name="Picture 5">
            <a:extLst>
              <a:ext uri="{FF2B5EF4-FFF2-40B4-BE49-F238E27FC236}">
                <a16:creationId xmlns:a16="http://schemas.microsoft.com/office/drawing/2014/main" id="{50E3C868-6A5D-477E-B17B-AC7FAED512AB}"/>
              </a:ext>
            </a:extLst>
          </p:cNvPr>
          <p:cNvPicPr/>
          <p:nvPr/>
        </p:nvPicPr>
        <p:blipFill>
          <a:blip r:embed="rId3"/>
          <a:stretch>
            <a:fillRect/>
          </a:stretch>
        </p:blipFill>
        <p:spPr>
          <a:xfrm>
            <a:off x="663253" y="1042888"/>
            <a:ext cx="3143250" cy="2292350"/>
          </a:xfrm>
          <a:prstGeom prst="rect">
            <a:avLst/>
          </a:prstGeom>
        </p:spPr>
      </p:pic>
      <p:sp>
        <p:nvSpPr>
          <p:cNvPr id="9" name="Content Placeholder 2">
            <a:extLst>
              <a:ext uri="{FF2B5EF4-FFF2-40B4-BE49-F238E27FC236}">
                <a16:creationId xmlns:a16="http://schemas.microsoft.com/office/drawing/2014/main" id="{93A6589F-4BC9-487B-9B05-1265044CB430}"/>
              </a:ext>
            </a:extLst>
          </p:cNvPr>
          <p:cNvSpPr txBox="1">
            <a:spLocks/>
          </p:cNvSpPr>
          <p:nvPr/>
        </p:nvSpPr>
        <p:spPr>
          <a:xfrm>
            <a:off x="225666" y="3949174"/>
            <a:ext cx="4018423" cy="2437769"/>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r>
              <a:rPr lang="en-US" dirty="0"/>
              <a:t>Augmentation works by duplicating the data to force a higher rank matrix using the general form above.</a:t>
            </a:r>
          </a:p>
          <a:p>
            <a:r>
              <a:rPr lang="en-US" dirty="0"/>
              <a:t>Proven in DMD textbook to work on sin wave functions.</a:t>
            </a:r>
          </a:p>
        </p:txBody>
      </p:sp>
    </p:spTree>
    <p:extLst>
      <p:ext uri="{BB962C8B-B14F-4D97-AF65-F5344CB8AC3E}">
        <p14:creationId xmlns:p14="http://schemas.microsoft.com/office/powerpoint/2010/main" val="3823597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C53798-3E89-481B-9D3D-159318B23F1C}"/>
              </a:ext>
            </a:extLst>
          </p:cNvPr>
          <p:cNvSpPr>
            <a:spLocks noGrp="1"/>
          </p:cNvSpPr>
          <p:nvPr>
            <p:ph type="title"/>
          </p:nvPr>
        </p:nvSpPr>
        <p:spPr>
          <a:xfrm>
            <a:off x="789613" y="1138246"/>
            <a:ext cx="3087419" cy="3053243"/>
          </a:xfrm>
        </p:spPr>
        <p:txBody>
          <a:bodyPr vert="horz" lIns="91440" tIns="45720" rIns="91440" bIns="45720" rtlCol="0" anchor="b">
            <a:normAutofit/>
          </a:bodyPr>
          <a:lstStyle/>
          <a:p>
            <a:r>
              <a:rPr lang="en-US"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rPr>
              <a:t>Results - Augmented Dataset Test</a:t>
            </a:r>
          </a:p>
        </p:txBody>
      </p:sp>
      <p:cxnSp>
        <p:nvCxnSpPr>
          <p:cNvPr id="13" name="Straight Connector 12">
            <a:extLst>
              <a:ext uri="{FF2B5EF4-FFF2-40B4-BE49-F238E27FC236}">
                <a16:creationId xmlns:a16="http://schemas.microsoft.com/office/drawing/2014/main" id="{7FFF4045-1FA0-4BCA-BB0A-CB893F51DDF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48492" y="-696734"/>
            <a:ext cx="4645152" cy="0"/>
          </a:xfrm>
          <a:prstGeom prst="line">
            <a:avLst/>
          </a:prstGeom>
          <a:ln w="38100" cap="sq">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B2B6E864-7D0D-4B47-AF74-19F1A33403C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2972" y="20963"/>
            <a:ext cx="0" cy="6858000"/>
          </a:xfrm>
          <a:prstGeom prst="line">
            <a:avLst/>
          </a:prstGeom>
          <a:ln w="38100" cap="sq">
            <a:solidFill>
              <a:schemeClr val="tx1"/>
            </a:solidFill>
            <a:miter lim="800000"/>
          </a:ln>
        </p:spPr>
        <p:style>
          <a:lnRef idx="1">
            <a:schemeClr val="accent1"/>
          </a:lnRef>
          <a:fillRef idx="0">
            <a:schemeClr val="accent1"/>
          </a:fillRef>
          <a:effectRef idx="0">
            <a:schemeClr val="accent1"/>
          </a:effectRef>
          <a:fontRef idx="minor">
            <a:schemeClr val="tx1"/>
          </a:fontRef>
        </p:style>
      </p:cxnSp>
      <p:pic>
        <p:nvPicPr>
          <p:cNvPr id="6" name="Picture 5" descr="A screenshot of a map&#10;&#10;Description automatically generated">
            <a:extLst>
              <a:ext uri="{FF2B5EF4-FFF2-40B4-BE49-F238E27FC236}">
                <a16:creationId xmlns:a16="http://schemas.microsoft.com/office/drawing/2014/main" id="{B1ACC22A-9FC1-486C-9D6D-86AAEE31F372}"/>
              </a:ext>
            </a:extLst>
          </p:cNvPr>
          <p:cNvPicPr/>
          <p:nvPr/>
        </p:nvPicPr>
        <p:blipFill rotWithShape="1">
          <a:blip r:embed="rId3"/>
          <a:srcRect r="50536"/>
          <a:stretch/>
        </p:blipFill>
        <p:spPr bwMode="auto">
          <a:xfrm>
            <a:off x="8967193" y="788725"/>
            <a:ext cx="2812851" cy="1777082"/>
          </a:xfrm>
          <a:prstGeom prst="rect">
            <a:avLst/>
          </a:prstGeom>
          <a:extLst>
            <a:ext uri="{53640926-AAD7-44D8-BBD7-CCE9431645EC}">
              <a14:shadowObscured xmlns:a14="http://schemas.microsoft.com/office/drawing/2010/main"/>
            </a:ext>
          </a:extLst>
        </p:spPr>
      </p:pic>
      <p:pic>
        <p:nvPicPr>
          <p:cNvPr id="7" name="Picture 6" descr="A close up of a map&#10;&#10;Description automatically generated">
            <a:extLst>
              <a:ext uri="{FF2B5EF4-FFF2-40B4-BE49-F238E27FC236}">
                <a16:creationId xmlns:a16="http://schemas.microsoft.com/office/drawing/2014/main" id="{1125C389-9560-4032-A36B-2CC7577DFF1B}"/>
              </a:ext>
            </a:extLst>
          </p:cNvPr>
          <p:cNvPicPr/>
          <p:nvPr/>
        </p:nvPicPr>
        <p:blipFill rotWithShape="1">
          <a:blip r:embed="rId4"/>
          <a:srcRect r="50536"/>
          <a:stretch/>
        </p:blipFill>
        <p:spPr bwMode="auto">
          <a:xfrm>
            <a:off x="5176646" y="4292194"/>
            <a:ext cx="2743200" cy="1760807"/>
          </a:xfrm>
          <a:prstGeom prst="rect">
            <a:avLst/>
          </a:prstGeom>
          <a:extLst>
            <a:ext uri="{53640926-AAD7-44D8-BBD7-CCE9431645EC}">
              <a14:shadowObscured xmlns:a14="http://schemas.microsoft.com/office/drawing/2010/main"/>
            </a:ext>
          </a:extLst>
        </p:spPr>
      </p:pic>
      <p:cxnSp>
        <p:nvCxnSpPr>
          <p:cNvPr id="17" name="Straight Connector 16">
            <a:extLst>
              <a:ext uri="{FF2B5EF4-FFF2-40B4-BE49-F238E27FC236}">
                <a16:creationId xmlns:a16="http://schemas.microsoft.com/office/drawing/2014/main" id="{CA8D2CBD-43F3-4B60-93C6-2E260BA75A0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94479" y="3429000"/>
            <a:ext cx="7498080" cy="0"/>
          </a:xfrm>
          <a:prstGeom prst="line">
            <a:avLst/>
          </a:prstGeom>
          <a:ln w="38100" cap="sq">
            <a:solidFill>
              <a:schemeClr val="tx1"/>
            </a:solidFill>
            <a:miter lim="800000"/>
          </a:ln>
        </p:spPr>
        <p:style>
          <a:lnRef idx="1">
            <a:schemeClr val="accent1"/>
          </a:lnRef>
          <a:fillRef idx="0">
            <a:schemeClr val="accent1"/>
          </a:fillRef>
          <a:effectRef idx="0">
            <a:schemeClr val="accent1"/>
          </a:effectRef>
          <a:fontRef idx="minor">
            <a:schemeClr val="tx1"/>
          </a:fontRef>
        </p:style>
      </p:cxnSp>
      <p:pic>
        <p:nvPicPr>
          <p:cNvPr id="5" name="Picture 4" descr="A close up of a map&#10;&#10;Description automatically generated">
            <a:extLst>
              <a:ext uri="{FF2B5EF4-FFF2-40B4-BE49-F238E27FC236}">
                <a16:creationId xmlns:a16="http://schemas.microsoft.com/office/drawing/2014/main" id="{A31DED34-E11E-40F7-B28D-4FA404496893}"/>
              </a:ext>
            </a:extLst>
          </p:cNvPr>
          <p:cNvPicPr/>
          <p:nvPr/>
        </p:nvPicPr>
        <p:blipFill rotWithShape="1">
          <a:blip r:embed="rId5"/>
          <a:srcRect r="50048"/>
          <a:stretch/>
        </p:blipFill>
        <p:spPr bwMode="auto">
          <a:xfrm>
            <a:off x="5133978" y="788725"/>
            <a:ext cx="2785868" cy="1756783"/>
          </a:xfrm>
          <a:prstGeom prst="rect">
            <a:avLst/>
          </a:prstGeom>
          <a:extLst>
            <a:ext uri="{53640926-AAD7-44D8-BBD7-CCE9431645EC}">
              <a14:shadowObscured xmlns:a14="http://schemas.microsoft.com/office/drawing/2010/main"/>
            </a:ext>
          </a:extLst>
        </p:spPr>
      </p:pic>
      <p:cxnSp>
        <p:nvCxnSpPr>
          <p:cNvPr id="19" name="Straight Connector 18">
            <a:extLst>
              <a:ext uri="{FF2B5EF4-FFF2-40B4-BE49-F238E27FC236}">
                <a16:creationId xmlns:a16="http://schemas.microsoft.com/office/drawing/2014/main" id="{38A31735-DEAC-4F0C-9E3F-7A45DCDCDDE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443519" y="20963"/>
            <a:ext cx="0" cy="6858000"/>
          </a:xfrm>
          <a:prstGeom prst="line">
            <a:avLst/>
          </a:prstGeom>
          <a:ln w="38100" cap="sq">
            <a:solidFill>
              <a:schemeClr val="tx1"/>
            </a:solidFill>
            <a:miter lim="800000"/>
          </a:ln>
        </p:spPr>
        <p:style>
          <a:lnRef idx="1">
            <a:schemeClr val="accent1"/>
          </a:lnRef>
          <a:fillRef idx="0">
            <a:schemeClr val="accent1"/>
          </a:fillRef>
          <a:effectRef idx="0">
            <a:schemeClr val="accent1"/>
          </a:effectRef>
          <a:fontRef idx="minor">
            <a:schemeClr val="tx1"/>
          </a:fontRef>
        </p:style>
      </p:cxnSp>
      <p:pic>
        <p:nvPicPr>
          <p:cNvPr id="8" name="Picture 7" descr="A close up of a map&#10;&#10;Description automatically generated">
            <a:extLst>
              <a:ext uri="{FF2B5EF4-FFF2-40B4-BE49-F238E27FC236}">
                <a16:creationId xmlns:a16="http://schemas.microsoft.com/office/drawing/2014/main" id="{37D61B8F-6D37-4B5D-BE9F-72CBE574828F}"/>
              </a:ext>
            </a:extLst>
          </p:cNvPr>
          <p:cNvPicPr/>
          <p:nvPr/>
        </p:nvPicPr>
        <p:blipFill rotWithShape="1">
          <a:blip r:embed="rId6"/>
          <a:srcRect r="50545"/>
          <a:stretch/>
        </p:blipFill>
        <p:spPr bwMode="auto">
          <a:xfrm>
            <a:off x="8942225" y="4289292"/>
            <a:ext cx="2743198" cy="1747260"/>
          </a:xfrm>
          <a:prstGeom prst="rect">
            <a:avLst/>
          </a:prstGeom>
          <a:extLst>
            <a:ext uri="{53640926-AAD7-44D8-BBD7-CCE9431645EC}">
              <a14:shadowObscured xmlns:a14="http://schemas.microsoft.com/office/drawing/2010/main"/>
            </a:ext>
          </a:extLst>
        </p:spPr>
      </p:pic>
      <p:sp>
        <p:nvSpPr>
          <p:cNvPr id="3" name="TextBox 2">
            <a:extLst>
              <a:ext uri="{FF2B5EF4-FFF2-40B4-BE49-F238E27FC236}">
                <a16:creationId xmlns:a16="http://schemas.microsoft.com/office/drawing/2014/main" id="{A144D2F3-168D-40B5-9618-F1B0F864CB1A}"/>
              </a:ext>
            </a:extLst>
          </p:cNvPr>
          <p:cNvSpPr txBox="1"/>
          <p:nvPr/>
        </p:nvSpPr>
        <p:spPr>
          <a:xfrm>
            <a:off x="5133978" y="2784764"/>
            <a:ext cx="2785864" cy="380998"/>
          </a:xfrm>
          <a:prstGeom prst="rect">
            <a:avLst/>
          </a:prstGeom>
          <a:noFill/>
        </p:spPr>
        <p:txBody>
          <a:bodyPr wrap="square" rtlCol="0">
            <a:spAutoFit/>
          </a:bodyPr>
          <a:lstStyle/>
          <a:p>
            <a:pPr algn="ctr"/>
            <a:r>
              <a:rPr lang="en-US" dirty="0"/>
              <a:t>No Augmentation</a:t>
            </a:r>
          </a:p>
        </p:txBody>
      </p:sp>
      <p:sp>
        <p:nvSpPr>
          <p:cNvPr id="14" name="TextBox 13">
            <a:extLst>
              <a:ext uri="{FF2B5EF4-FFF2-40B4-BE49-F238E27FC236}">
                <a16:creationId xmlns:a16="http://schemas.microsoft.com/office/drawing/2014/main" id="{0B9DD129-1070-4653-B628-9372EB924571}"/>
              </a:ext>
            </a:extLst>
          </p:cNvPr>
          <p:cNvSpPr txBox="1"/>
          <p:nvPr/>
        </p:nvSpPr>
        <p:spPr>
          <a:xfrm>
            <a:off x="8967194" y="2784764"/>
            <a:ext cx="2812850" cy="380998"/>
          </a:xfrm>
          <a:prstGeom prst="rect">
            <a:avLst/>
          </a:prstGeom>
          <a:noFill/>
        </p:spPr>
        <p:txBody>
          <a:bodyPr wrap="square" rtlCol="0">
            <a:spAutoFit/>
          </a:bodyPr>
          <a:lstStyle/>
          <a:p>
            <a:pPr algn="ctr"/>
            <a:r>
              <a:rPr lang="en-US" dirty="0"/>
              <a:t>Augmented 50x</a:t>
            </a:r>
          </a:p>
        </p:txBody>
      </p:sp>
      <p:sp>
        <p:nvSpPr>
          <p:cNvPr id="16" name="TextBox 15">
            <a:extLst>
              <a:ext uri="{FF2B5EF4-FFF2-40B4-BE49-F238E27FC236}">
                <a16:creationId xmlns:a16="http://schemas.microsoft.com/office/drawing/2014/main" id="{733F6527-A0B7-490B-BB0E-F998FB2001A2}"/>
              </a:ext>
            </a:extLst>
          </p:cNvPr>
          <p:cNvSpPr txBox="1"/>
          <p:nvPr/>
        </p:nvSpPr>
        <p:spPr>
          <a:xfrm>
            <a:off x="5176067" y="6192801"/>
            <a:ext cx="2785864" cy="380998"/>
          </a:xfrm>
          <a:prstGeom prst="rect">
            <a:avLst/>
          </a:prstGeom>
          <a:noFill/>
        </p:spPr>
        <p:txBody>
          <a:bodyPr wrap="square" rtlCol="0">
            <a:spAutoFit/>
          </a:bodyPr>
          <a:lstStyle/>
          <a:p>
            <a:pPr algn="ctr"/>
            <a:r>
              <a:rPr lang="en-US" dirty="0"/>
              <a:t>Augmented 125x</a:t>
            </a:r>
          </a:p>
        </p:txBody>
      </p:sp>
      <p:sp>
        <p:nvSpPr>
          <p:cNvPr id="18" name="TextBox 17">
            <a:extLst>
              <a:ext uri="{FF2B5EF4-FFF2-40B4-BE49-F238E27FC236}">
                <a16:creationId xmlns:a16="http://schemas.microsoft.com/office/drawing/2014/main" id="{81A2D9DE-364F-4BF3-8E4A-2ECCF61A1D25}"/>
              </a:ext>
            </a:extLst>
          </p:cNvPr>
          <p:cNvSpPr txBox="1"/>
          <p:nvPr/>
        </p:nvSpPr>
        <p:spPr>
          <a:xfrm>
            <a:off x="8942225" y="6192801"/>
            <a:ext cx="2743195" cy="380998"/>
          </a:xfrm>
          <a:prstGeom prst="rect">
            <a:avLst/>
          </a:prstGeom>
          <a:noFill/>
        </p:spPr>
        <p:txBody>
          <a:bodyPr wrap="square" rtlCol="0">
            <a:spAutoFit/>
          </a:bodyPr>
          <a:lstStyle/>
          <a:p>
            <a:pPr algn="ctr"/>
            <a:r>
              <a:rPr lang="en-US" dirty="0"/>
              <a:t>Augmented 250x</a:t>
            </a:r>
          </a:p>
        </p:txBody>
      </p:sp>
    </p:spTree>
    <p:extLst>
      <p:ext uri="{BB962C8B-B14F-4D97-AF65-F5344CB8AC3E}">
        <p14:creationId xmlns:p14="http://schemas.microsoft.com/office/powerpoint/2010/main" val="1537682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C53798-3E89-481B-9D3D-159318B23F1C}"/>
              </a:ext>
            </a:extLst>
          </p:cNvPr>
          <p:cNvSpPr>
            <a:spLocks noGrp="1"/>
          </p:cNvSpPr>
          <p:nvPr>
            <p:ph type="title"/>
          </p:nvPr>
        </p:nvSpPr>
        <p:spPr>
          <a:xfrm>
            <a:off x="913794" y="386287"/>
            <a:ext cx="10353762" cy="970450"/>
          </a:xfrm>
        </p:spPr>
        <p:txBody>
          <a:bodyPr/>
          <a:lstStyle/>
          <a:p>
            <a:r>
              <a:rPr lang="en-US" dirty="0"/>
              <a:t>Results - Partitioned Dataset Test</a:t>
            </a:r>
          </a:p>
        </p:txBody>
      </p:sp>
      <p:pic>
        <p:nvPicPr>
          <p:cNvPr id="5" name="Picture 4" descr="A screenshot of a cell phone&#10;&#10;Description automatically generated">
            <a:extLst>
              <a:ext uri="{FF2B5EF4-FFF2-40B4-BE49-F238E27FC236}">
                <a16:creationId xmlns:a16="http://schemas.microsoft.com/office/drawing/2014/main" id="{4EC8C6D2-9856-47BC-9FDE-B8C2B11B6FD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80345" y="1529920"/>
            <a:ext cx="7420660" cy="4840334"/>
          </a:xfrm>
          <a:prstGeom prst="rect">
            <a:avLst/>
          </a:prstGeom>
        </p:spPr>
      </p:pic>
    </p:spTree>
    <p:extLst>
      <p:ext uri="{BB962C8B-B14F-4D97-AF65-F5344CB8AC3E}">
        <p14:creationId xmlns:p14="http://schemas.microsoft.com/office/powerpoint/2010/main" val="19206480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C53798-3E89-481B-9D3D-159318B23F1C}"/>
              </a:ext>
            </a:extLst>
          </p:cNvPr>
          <p:cNvSpPr>
            <a:spLocks noGrp="1"/>
          </p:cNvSpPr>
          <p:nvPr>
            <p:ph type="title"/>
          </p:nvPr>
        </p:nvSpPr>
        <p:spPr>
          <a:xfrm>
            <a:off x="913794" y="386287"/>
            <a:ext cx="10353762" cy="970450"/>
          </a:xfrm>
        </p:spPr>
        <p:txBody>
          <a:bodyPr/>
          <a:lstStyle/>
          <a:p>
            <a:r>
              <a:rPr lang="en-US" dirty="0"/>
              <a:t>Results - Partitioned Dataset Test</a:t>
            </a:r>
          </a:p>
        </p:txBody>
      </p:sp>
      <p:pic>
        <p:nvPicPr>
          <p:cNvPr id="6" name="Picture 5">
            <a:extLst>
              <a:ext uri="{FF2B5EF4-FFF2-40B4-BE49-F238E27FC236}">
                <a16:creationId xmlns:a16="http://schemas.microsoft.com/office/drawing/2014/main" id="{1498A0E7-D458-4E4B-8ED0-BBD65F6C7AC4}"/>
              </a:ext>
            </a:extLst>
          </p:cNvPr>
          <p:cNvPicPr>
            <a:picLocks noChangeAspect="1"/>
          </p:cNvPicPr>
          <p:nvPr/>
        </p:nvPicPr>
        <p:blipFill>
          <a:blip r:embed="rId2"/>
          <a:stretch>
            <a:fillRect/>
          </a:stretch>
        </p:blipFill>
        <p:spPr>
          <a:xfrm>
            <a:off x="2126956" y="1356737"/>
            <a:ext cx="7927437" cy="5179231"/>
          </a:xfrm>
          <a:prstGeom prst="rect">
            <a:avLst/>
          </a:prstGeom>
        </p:spPr>
      </p:pic>
    </p:spTree>
    <p:extLst>
      <p:ext uri="{BB962C8B-B14F-4D97-AF65-F5344CB8AC3E}">
        <p14:creationId xmlns:p14="http://schemas.microsoft.com/office/powerpoint/2010/main" val="34138393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9B6D71-465A-4B72-818E-E79833E92FA3}"/>
              </a:ext>
            </a:extLst>
          </p:cNvPr>
          <p:cNvSpPr>
            <a:spLocks noGrp="1"/>
          </p:cNvSpPr>
          <p:nvPr>
            <p:ph type="title"/>
          </p:nvPr>
        </p:nvSpPr>
        <p:spPr>
          <a:xfrm>
            <a:off x="914356" y="400050"/>
            <a:ext cx="10353762" cy="970450"/>
          </a:xfrm>
        </p:spPr>
        <p:txBody>
          <a:bodyPr/>
          <a:lstStyle/>
          <a:p>
            <a:r>
              <a:rPr lang="en-US" dirty="0"/>
              <a:t>Results – Imagery Dataset Test</a:t>
            </a:r>
          </a:p>
        </p:txBody>
      </p:sp>
      <p:pic>
        <p:nvPicPr>
          <p:cNvPr id="5" name="Content Placeholder 4">
            <a:extLst>
              <a:ext uri="{FF2B5EF4-FFF2-40B4-BE49-F238E27FC236}">
                <a16:creationId xmlns:a16="http://schemas.microsoft.com/office/drawing/2014/main" id="{AAB57A3A-FE46-4EB7-9535-D9428A6FE15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22600" y="1655763"/>
            <a:ext cx="7537273" cy="4239716"/>
          </a:xfrm>
        </p:spPr>
      </p:pic>
    </p:spTree>
    <p:extLst>
      <p:ext uri="{BB962C8B-B14F-4D97-AF65-F5344CB8AC3E}">
        <p14:creationId xmlns:p14="http://schemas.microsoft.com/office/powerpoint/2010/main" val="37247039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C3AD19-9959-4CCD-BDF6-013A22AEF03F}"/>
              </a:ext>
            </a:extLst>
          </p:cNvPr>
          <p:cNvSpPr>
            <a:spLocks noGrp="1"/>
          </p:cNvSpPr>
          <p:nvPr>
            <p:ph type="title"/>
          </p:nvPr>
        </p:nvSpPr>
        <p:spPr>
          <a:xfrm>
            <a:off x="913795" y="190500"/>
            <a:ext cx="10353762" cy="970450"/>
          </a:xfrm>
        </p:spPr>
        <p:txBody>
          <a:bodyPr/>
          <a:lstStyle/>
          <a:p>
            <a:r>
              <a:rPr lang="en-US" dirty="0"/>
              <a:t>Results – Imagery Dataset Test</a:t>
            </a:r>
          </a:p>
        </p:txBody>
      </p:sp>
      <p:pic>
        <p:nvPicPr>
          <p:cNvPr id="5" name="Content Placeholder 4" descr="A screenshot of a cell phone&#10;&#10;Description automatically generated">
            <a:extLst>
              <a:ext uri="{FF2B5EF4-FFF2-40B4-BE49-F238E27FC236}">
                <a16:creationId xmlns:a16="http://schemas.microsoft.com/office/drawing/2014/main" id="{5F3D4AB1-D9CC-4C7F-A6CA-B14E0EBE529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75605" y="1580050"/>
            <a:ext cx="5415071" cy="4764612"/>
          </a:xfrm>
        </p:spPr>
      </p:pic>
      <p:pic>
        <p:nvPicPr>
          <p:cNvPr id="6" name="Content Placeholder 4" descr="A picture containing text, kite, flying, blue&#10;&#10;Description automatically generated">
            <a:extLst>
              <a:ext uri="{FF2B5EF4-FFF2-40B4-BE49-F238E27FC236}">
                <a16:creationId xmlns:a16="http://schemas.microsoft.com/office/drawing/2014/main" id="{0B37F66C-9CBD-474C-972B-6C1DF33F4D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52696" y="1620514"/>
            <a:ext cx="4896999" cy="2953850"/>
          </a:xfrm>
          <a:prstGeom prst="rect">
            <a:avLst/>
          </a:prstGeom>
          <a:effectLst>
            <a:outerShdw blurRad="25400" dir="17880000">
              <a:srgbClr val="000000">
                <a:alpha val="46000"/>
              </a:srgbClr>
            </a:outerShdw>
          </a:effectLst>
        </p:spPr>
      </p:pic>
      <p:pic>
        <p:nvPicPr>
          <p:cNvPr id="7" name="Content Placeholder 4" descr="A picture containing text, kite, flying, blue&#10;&#10;Description automatically generated">
            <a:extLst>
              <a:ext uri="{FF2B5EF4-FFF2-40B4-BE49-F238E27FC236}">
                <a16:creationId xmlns:a16="http://schemas.microsoft.com/office/drawing/2014/main" id="{94A5B600-883A-478C-AB8B-61BE447233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05096" y="1772914"/>
            <a:ext cx="4896999" cy="2953850"/>
          </a:xfrm>
          <a:prstGeom prst="rect">
            <a:avLst/>
          </a:prstGeom>
          <a:effectLst>
            <a:outerShdw blurRad="25400" dir="17880000">
              <a:srgbClr val="000000">
                <a:alpha val="46000"/>
              </a:srgbClr>
            </a:outerShdw>
          </a:effectLst>
        </p:spPr>
      </p:pic>
      <p:pic>
        <p:nvPicPr>
          <p:cNvPr id="8" name="Content Placeholder 4" descr="A picture containing text, kite, flying, blue&#10;&#10;Description automatically generated">
            <a:extLst>
              <a:ext uri="{FF2B5EF4-FFF2-40B4-BE49-F238E27FC236}">
                <a16:creationId xmlns:a16="http://schemas.microsoft.com/office/drawing/2014/main" id="{6FE5CD91-8F6B-41AF-BC7B-069665C4B3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57496" y="1925314"/>
            <a:ext cx="4896999" cy="2953850"/>
          </a:xfrm>
          <a:prstGeom prst="rect">
            <a:avLst/>
          </a:prstGeom>
          <a:effectLst>
            <a:outerShdw blurRad="25400" dir="17880000">
              <a:srgbClr val="000000">
                <a:alpha val="46000"/>
              </a:srgbClr>
            </a:outerShdw>
          </a:effectLst>
        </p:spPr>
      </p:pic>
      <p:pic>
        <p:nvPicPr>
          <p:cNvPr id="9" name="Content Placeholder 4" descr="A picture containing text, kite, flying, blue&#10;&#10;Description automatically generated">
            <a:extLst>
              <a:ext uri="{FF2B5EF4-FFF2-40B4-BE49-F238E27FC236}">
                <a16:creationId xmlns:a16="http://schemas.microsoft.com/office/drawing/2014/main" id="{3569C1C9-4F8A-46C8-9427-71C7844496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09896" y="2077714"/>
            <a:ext cx="4896999" cy="2953850"/>
          </a:xfrm>
          <a:prstGeom prst="rect">
            <a:avLst/>
          </a:prstGeom>
          <a:effectLst>
            <a:outerShdw blurRad="25400" dir="17880000">
              <a:srgbClr val="000000">
                <a:alpha val="46000"/>
              </a:srgbClr>
            </a:outerShdw>
          </a:effectLst>
        </p:spPr>
      </p:pic>
      <p:pic>
        <p:nvPicPr>
          <p:cNvPr id="10" name="Content Placeholder 4" descr="A picture containing text, kite, flying, blue&#10;&#10;Description automatically generated">
            <a:extLst>
              <a:ext uri="{FF2B5EF4-FFF2-40B4-BE49-F238E27FC236}">
                <a16:creationId xmlns:a16="http://schemas.microsoft.com/office/drawing/2014/main" id="{A6575CCD-1F89-4476-8289-F913B935CF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62296" y="2230114"/>
            <a:ext cx="4896999" cy="2953850"/>
          </a:xfrm>
          <a:prstGeom prst="rect">
            <a:avLst/>
          </a:prstGeom>
          <a:effectLst>
            <a:outerShdw blurRad="25400" dir="17880000">
              <a:srgbClr val="000000">
                <a:alpha val="46000"/>
              </a:srgbClr>
            </a:outerShdw>
          </a:effectLst>
        </p:spPr>
      </p:pic>
      <p:sp>
        <p:nvSpPr>
          <p:cNvPr id="11" name="TextBox 10">
            <a:extLst>
              <a:ext uri="{FF2B5EF4-FFF2-40B4-BE49-F238E27FC236}">
                <a16:creationId xmlns:a16="http://schemas.microsoft.com/office/drawing/2014/main" id="{CD5B8EAA-3FDD-4718-8F92-E6BF0383020C}"/>
              </a:ext>
            </a:extLst>
          </p:cNvPr>
          <p:cNvSpPr txBox="1"/>
          <p:nvPr/>
        </p:nvSpPr>
        <p:spPr>
          <a:xfrm>
            <a:off x="6366937" y="5421332"/>
            <a:ext cx="5339958" cy="923330"/>
          </a:xfrm>
          <a:prstGeom prst="rect">
            <a:avLst/>
          </a:prstGeom>
          <a:noFill/>
        </p:spPr>
        <p:txBody>
          <a:bodyPr wrap="square" rtlCol="0">
            <a:spAutoFit/>
          </a:bodyPr>
          <a:lstStyle/>
          <a:p>
            <a:pPr marL="285750" indent="-285750">
              <a:buFont typeface="Arial" panose="020B0604020202020204" pitchFamily="34" charset="0"/>
              <a:buChar char="•"/>
            </a:pPr>
            <a:r>
              <a:rPr lang="en-US" dirty="0"/>
              <a:t>Python function cycles through saved images, converts to RGB matrix, and appends to an X matrix as one column per picture</a:t>
            </a:r>
          </a:p>
        </p:txBody>
      </p:sp>
    </p:spTree>
    <p:extLst>
      <p:ext uri="{BB962C8B-B14F-4D97-AF65-F5344CB8AC3E}">
        <p14:creationId xmlns:p14="http://schemas.microsoft.com/office/powerpoint/2010/main" val="37968362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4A1BD2-ADA7-476E-8517-32254D16BA50}"/>
              </a:ext>
            </a:extLst>
          </p:cNvPr>
          <p:cNvSpPr>
            <a:spLocks noGrp="1"/>
          </p:cNvSpPr>
          <p:nvPr>
            <p:ph type="title"/>
          </p:nvPr>
        </p:nvSpPr>
        <p:spPr>
          <a:xfrm>
            <a:off x="913795" y="260285"/>
            <a:ext cx="10353762" cy="617403"/>
          </a:xfrm>
        </p:spPr>
        <p:txBody>
          <a:bodyPr>
            <a:normAutofit fontScale="90000"/>
          </a:bodyPr>
          <a:lstStyle/>
          <a:p>
            <a:r>
              <a:rPr lang="en-US" dirty="0"/>
              <a:t>Results – Imagery Dataset Test</a:t>
            </a:r>
          </a:p>
        </p:txBody>
      </p:sp>
      <p:sp>
        <p:nvSpPr>
          <p:cNvPr id="3" name="Content Placeholder 2">
            <a:extLst>
              <a:ext uri="{FF2B5EF4-FFF2-40B4-BE49-F238E27FC236}">
                <a16:creationId xmlns:a16="http://schemas.microsoft.com/office/drawing/2014/main" id="{1C0CB442-B43A-4AC7-89EB-63F6265469B7}"/>
              </a:ext>
            </a:extLst>
          </p:cNvPr>
          <p:cNvSpPr>
            <a:spLocks noGrp="1"/>
          </p:cNvSpPr>
          <p:nvPr>
            <p:ph idx="1"/>
          </p:nvPr>
        </p:nvSpPr>
        <p:spPr>
          <a:xfrm>
            <a:off x="913795" y="956087"/>
            <a:ext cx="10353762" cy="953222"/>
          </a:xfrm>
        </p:spPr>
        <p:txBody>
          <a:bodyPr>
            <a:normAutofit/>
          </a:bodyPr>
          <a:lstStyle/>
          <a:p>
            <a:r>
              <a:rPr lang="en-US" dirty="0"/>
              <a:t>The following are the original cropped images (30 min intervals, 48 images, 1 day)used to test the DMD algorithm:</a:t>
            </a:r>
          </a:p>
          <a:p>
            <a:endParaRPr lang="en-US" dirty="0"/>
          </a:p>
        </p:txBody>
      </p:sp>
      <p:pic>
        <p:nvPicPr>
          <p:cNvPr id="5" name="Picture 4">
            <a:extLst>
              <a:ext uri="{FF2B5EF4-FFF2-40B4-BE49-F238E27FC236}">
                <a16:creationId xmlns:a16="http://schemas.microsoft.com/office/drawing/2014/main" id="{9508ED1B-C253-4CE0-A70F-3549D5B6CEB5}"/>
              </a:ext>
            </a:extLst>
          </p:cNvPr>
          <p:cNvPicPr>
            <a:picLocks noChangeAspect="1"/>
          </p:cNvPicPr>
          <p:nvPr/>
        </p:nvPicPr>
        <p:blipFill>
          <a:blip r:embed="rId3"/>
          <a:stretch>
            <a:fillRect/>
          </a:stretch>
        </p:blipFill>
        <p:spPr>
          <a:xfrm>
            <a:off x="913795" y="1848028"/>
            <a:ext cx="10331981" cy="4311872"/>
          </a:xfrm>
          <a:prstGeom prst="rect">
            <a:avLst/>
          </a:prstGeom>
        </p:spPr>
      </p:pic>
    </p:spTree>
    <p:extLst>
      <p:ext uri="{BB962C8B-B14F-4D97-AF65-F5344CB8AC3E}">
        <p14:creationId xmlns:p14="http://schemas.microsoft.com/office/powerpoint/2010/main" val="30224576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7DF845-CBA2-41C0-8D5D-32FDE42EDCCF}"/>
              </a:ext>
            </a:extLst>
          </p:cNvPr>
          <p:cNvSpPr>
            <a:spLocks noGrp="1"/>
          </p:cNvSpPr>
          <p:nvPr>
            <p:ph type="title"/>
          </p:nvPr>
        </p:nvSpPr>
        <p:spPr>
          <a:xfrm>
            <a:off x="717939" y="385665"/>
            <a:ext cx="10549707" cy="836646"/>
          </a:xfrm>
        </p:spPr>
        <p:txBody>
          <a:bodyPr>
            <a:normAutofit/>
          </a:bodyPr>
          <a:lstStyle/>
          <a:p>
            <a:r>
              <a:rPr lang="en-US" dirty="0"/>
              <a:t>Introduction</a:t>
            </a:r>
          </a:p>
        </p:txBody>
      </p:sp>
      <p:graphicFrame>
        <p:nvGraphicFramePr>
          <p:cNvPr id="17" name="Content Placeholder 2">
            <a:extLst>
              <a:ext uri="{FF2B5EF4-FFF2-40B4-BE49-F238E27FC236}">
                <a16:creationId xmlns:a16="http://schemas.microsoft.com/office/drawing/2014/main" id="{000A6EDD-C565-49BC-8E74-948CA50CF7AB}"/>
              </a:ext>
            </a:extLst>
          </p:cNvPr>
          <p:cNvGraphicFramePr>
            <a:graphicFrameLocks noGrp="1"/>
          </p:cNvGraphicFramePr>
          <p:nvPr>
            <p:ph idx="1"/>
            <p:extLst>
              <p:ext uri="{D42A27DB-BD31-4B8C-83A1-F6EECF244321}">
                <p14:modId xmlns:p14="http://schemas.microsoft.com/office/powerpoint/2010/main" val="61542755"/>
              </p:ext>
            </p:extLst>
          </p:nvPr>
        </p:nvGraphicFramePr>
        <p:xfrm>
          <a:off x="718458" y="1408922"/>
          <a:ext cx="10655558" cy="477727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202362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4A1BD2-ADA7-476E-8517-32254D16BA50}"/>
              </a:ext>
            </a:extLst>
          </p:cNvPr>
          <p:cNvSpPr>
            <a:spLocks noGrp="1"/>
          </p:cNvSpPr>
          <p:nvPr>
            <p:ph type="title"/>
          </p:nvPr>
        </p:nvSpPr>
        <p:spPr>
          <a:xfrm>
            <a:off x="913795" y="260285"/>
            <a:ext cx="10353762" cy="617403"/>
          </a:xfrm>
        </p:spPr>
        <p:txBody>
          <a:bodyPr>
            <a:normAutofit fontScale="90000"/>
          </a:bodyPr>
          <a:lstStyle/>
          <a:p>
            <a:r>
              <a:rPr lang="en-US" dirty="0"/>
              <a:t>Results – Imagery Dataset Test</a:t>
            </a:r>
          </a:p>
        </p:txBody>
      </p:sp>
      <p:sp>
        <p:nvSpPr>
          <p:cNvPr id="3" name="Content Placeholder 2">
            <a:extLst>
              <a:ext uri="{FF2B5EF4-FFF2-40B4-BE49-F238E27FC236}">
                <a16:creationId xmlns:a16="http://schemas.microsoft.com/office/drawing/2014/main" id="{1C0CB442-B43A-4AC7-89EB-63F6265469B7}"/>
              </a:ext>
            </a:extLst>
          </p:cNvPr>
          <p:cNvSpPr>
            <a:spLocks noGrp="1"/>
          </p:cNvSpPr>
          <p:nvPr>
            <p:ph idx="1"/>
          </p:nvPr>
        </p:nvSpPr>
        <p:spPr>
          <a:xfrm>
            <a:off x="913795" y="956087"/>
            <a:ext cx="10353762" cy="953222"/>
          </a:xfrm>
        </p:spPr>
        <p:txBody>
          <a:bodyPr>
            <a:normAutofit/>
          </a:bodyPr>
          <a:lstStyle/>
          <a:p>
            <a:r>
              <a:rPr lang="en-US" dirty="0"/>
              <a:t>The following are the reconstructed images returned from the DMD algorithm:</a:t>
            </a:r>
          </a:p>
        </p:txBody>
      </p:sp>
      <p:pic>
        <p:nvPicPr>
          <p:cNvPr id="4" name="Picture 3">
            <a:extLst>
              <a:ext uri="{FF2B5EF4-FFF2-40B4-BE49-F238E27FC236}">
                <a16:creationId xmlns:a16="http://schemas.microsoft.com/office/drawing/2014/main" id="{24154C13-1F4E-4E6D-B03E-E2C6A941AADC}"/>
              </a:ext>
            </a:extLst>
          </p:cNvPr>
          <p:cNvPicPr>
            <a:picLocks noChangeAspect="1"/>
          </p:cNvPicPr>
          <p:nvPr/>
        </p:nvPicPr>
        <p:blipFill>
          <a:blip r:embed="rId3"/>
          <a:stretch>
            <a:fillRect/>
          </a:stretch>
        </p:blipFill>
        <p:spPr>
          <a:xfrm>
            <a:off x="1049378" y="1903444"/>
            <a:ext cx="10179573" cy="4311872"/>
          </a:xfrm>
          <a:prstGeom prst="rect">
            <a:avLst/>
          </a:prstGeom>
        </p:spPr>
      </p:pic>
    </p:spTree>
    <p:extLst>
      <p:ext uri="{BB962C8B-B14F-4D97-AF65-F5344CB8AC3E}">
        <p14:creationId xmlns:p14="http://schemas.microsoft.com/office/powerpoint/2010/main" val="29883711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4A1BD2-ADA7-476E-8517-32254D16BA50}"/>
              </a:ext>
            </a:extLst>
          </p:cNvPr>
          <p:cNvSpPr>
            <a:spLocks noGrp="1"/>
          </p:cNvSpPr>
          <p:nvPr>
            <p:ph type="title"/>
          </p:nvPr>
        </p:nvSpPr>
        <p:spPr>
          <a:xfrm>
            <a:off x="913795" y="260285"/>
            <a:ext cx="10353762" cy="617403"/>
          </a:xfrm>
        </p:spPr>
        <p:txBody>
          <a:bodyPr>
            <a:normAutofit fontScale="90000"/>
          </a:bodyPr>
          <a:lstStyle/>
          <a:p>
            <a:r>
              <a:rPr lang="en-US" dirty="0"/>
              <a:t>Results – Imagery Dataset Test</a:t>
            </a:r>
          </a:p>
        </p:txBody>
      </p:sp>
      <p:sp>
        <p:nvSpPr>
          <p:cNvPr id="3" name="Content Placeholder 2">
            <a:extLst>
              <a:ext uri="{FF2B5EF4-FFF2-40B4-BE49-F238E27FC236}">
                <a16:creationId xmlns:a16="http://schemas.microsoft.com/office/drawing/2014/main" id="{1C0CB442-B43A-4AC7-89EB-63F6265469B7}"/>
              </a:ext>
            </a:extLst>
          </p:cNvPr>
          <p:cNvSpPr>
            <a:spLocks noGrp="1"/>
          </p:cNvSpPr>
          <p:nvPr>
            <p:ph idx="1"/>
          </p:nvPr>
        </p:nvSpPr>
        <p:spPr>
          <a:xfrm>
            <a:off x="913795" y="956087"/>
            <a:ext cx="10353762" cy="953222"/>
          </a:xfrm>
        </p:spPr>
        <p:txBody>
          <a:bodyPr>
            <a:normAutofit/>
          </a:bodyPr>
          <a:lstStyle/>
          <a:p>
            <a:r>
              <a:rPr lang="en-US" dirty="0"/>
              <a:t>The following are predictions when using part of the dataset (30 of 48 images) for training and the rest for testing:</a:t>
            </a:r>
          </a:p>
        </p:txBody>
      </p:sp>
      <p:pic>
        <p:nvPicPr>
          <p:cNvPr id="5" name="Picture 4">
            <a:extLst>
              <a:ext uri="{FF2B5EF4-FFF2-40B4-BE49-F238E27FC236}">
                <a16:creationId xmlns:a16="http://schemas.microsoft.com/office/drawing/2014/main" id="{D9765B68-5355-4D03-966C-F07848BB2D59}"/>
              </a:ext>
            </a:extLst>
          </p:cNvPr>
          <p:cNvPicPr>
            <a:picLocks noChangeAspect="1"/>
          </p:cNvPicPr>
          <p:nvPr/>
        </p:nvPicPr>
        <p:blipFill>
          <a:blip r:embed="rId3"/>
          <a:stretch>
            <a:fillRect/>
          </a:stretch>
        </p:blipFill>
        <p:spPr>
          <a:xfrm>
            <a:off x="1045603" y="1903444"/>
            <a:ext cx="10097019" cy="4311872"/>
          </a:xfrm>
          <a:prstGeom prst="rect">
            <a:avLst/>
          </a:prstGeom>
        </p:spPr>
      </p:pic>
    </p:spTree>
    <p:extLst>
      <p:ext uri="{BB962C8B-B14F-4D97-AF65-F5344CB8AC3E}">
        <p14:creationId xmlns:p14="http://schemas.microsoft.com/office/powerpoint/2010/main" val="34092797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2E518C-FEBB-4F6A-886C-EAD4FB47CF6D}"/>
              </a:ext>
            </a:extLst>
          </p:cNvPr>
          <p:cNvSpPr>
            <a:spLocks noGrp="1"/>
          </p:cNvSpPr>
          <p:nvPr>
            <p:ph type="title"/>
          </p:nvPr>
        </p:nvSpPr>
        <p:spPr>
          <a:xfrm>
            <a:off x="919119" y="243843"/>
            <a:ext cx="10353762" cy="753687"/>
          </a:xfrm>
        </p:spPr>
        <p:txBody>
          <a:bodyPr/>
          <a:lstStyle/>
          <a:p>
            <a:r>
              <a:rPr lang="en-US" dirty="0"/>
              <a:t>Other Notable Results - Using ‘A’ Matrix</a:t>
            </a:r>
          </a:p>
        </p:txBody>
      </p:sp>
      <p:pic>
        <p:nvPicPr>
          <p:cNvPr id="4" name="Picture 3">
            <a:extLst>
              <a:ext uri="{FF2B5EF4-FFF2-40B4-BE49-F238E27FC236}">
                <a16:creationId xmlns:a16="http://schemas.microsoft.com/office/drawing/2014/main" id="{97285570-B97A-42BD-B71B-6092E81E9A43}"/>
              </a:ext>
            </a:extLst>
          </p:cNvPr>
          <p:cNvPicPr>
            <a:picLocks noChangeAspect="1"/>
          </p:cNvPicPr>
          <p:nvPr/>
        </p:nvPicPr>
        <p:blipFill>
          <a:blip r:embed="rId2"/>
          <a:stretch>
            <a:fillRect/>
          </a:stretch>
        </p:blipFill>
        <p:spPr>
          <a:xfrm>
            <a:off x="2275168" y="1151313"/>
            <a:ext cx="7641664" cy="4914294"/>
          </a:xfrm>
          <a:prstGeom prst="rect">
            <a:avLst/>
          </a:prstGeom>
          <a:ln>
            <a:noFill/>
          </a:ln>
          <a:effectLst/>
        </p:spPr>
      </p:pic>
    </p:spTree>
    <p:extLst>
      <p:ext uri="{BB962C8B-B14F-4D97-AF65-F5344CB8AC3E}">
        <p14:creationId xmlns:p14="http://schemas.microsoft.com/office/powerpoint/2010/main" val="2893111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ED2113-75AA-478A-822B-89C6427D928E}"/>
              </a:ext>
            </a:extLst>
          </p:cNvPr>
          <p:cNvSpPr>
            <a:spLocks noGrp="1"/>
          </p:cNvSpPr>
          <p:nvPr>
            <p:ph type="title"/>
          </p:nvPr>
        </p:nvSpPr>
        <p:spPr>
          <a:xfrm>
            <a:off x="919119" y="224683"/>
            <a:ext cx="10353762" cy="770313"/>
          </a:xfrm>
        </p:spPr>
        <p:txBody>
          <a:bodyPr/>
          <a:lstStyle/>
          <a:p>
            <a:r>
              <a:rPr lang="en-US" dirty="0"/>
              <a:t>Other Notable Results - Using ‘A’ Matrix</a:t>
            </a:r>
          </a:p>
        </p:txBody>
      </p:sp>
      <p:pic>
        <p:nvPicPr>
          <p:cNvPr id="4" name="Picture 3">
            <a:extLst>
              <a:ext uri="{FF2B5EF4-FFF2-40B4-BE49-F238E27FC236}">
                <a16:creationId xmlns:a16="http://schemas.microsoft.com/office/drawing/2014/main" id="{42A7DFA2-9AE7-4D97-AC3B-5D80FA95ACA5}"/>
              </a:ext>
            </a:extLst>
          </p:cNvPr>
          <p:cNvPicPr>
            <a:picLocks noChangeAspect="1"/>
          </p:cNvPicPr>
          <p:nvPr/>
        </p:nvPicPr>
        <p:blipFill>
          <a:blip r:embed="rId2"/>
          <a:stretch>
            <a:fillRect/>
          </a:stretch>
        </p:blipFill>
        <p:spPr>
          <a:xfrm>
            <a:off x="2387268" y="1140981"/>
            <a:ext cx="7417464" cy="4924303"/>
          </a:xfrm>
          <a:prstGeom prst="rect">
            <a:avLst/>
          </a:prstGeom>
          <a:ln>
            <a:noFill/>
          </a:ln>
          <a:effectLst/>
        </p:spPr>
      </p:pic>
    </p:spTree>
    <p:extLst>
      <p:ext uri="{BB962C8B-B14F-4D97-AF65-F5344CB8AC3E}">
        <p14:creationId xmlns:p14="http://schemas.microsoft.com/office/powerpoint/2010/main" val="7235222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A4416F-682B-46F0-B75F-2641EA2C697E}"/>
              </a:ext>
            </a:extLst>
          </p:cNvPr>
          <p:cNvSpPr>
            <a:spLocks noGrp="1"/>
          </p:cNvSpPr>
          <p:nvPr>
            <p:ph type="title"/>
          </p:nvPr>
        </p:nvSpPr>
        <p:spPr>
          <a:xfrm>
            <a:off x="913795" y="609600"/>
            <a:ext cx="5978072" cy="1329596"/>
          </a:xfrm>
        </p:spPr>
        <p:txBody>
          <a:bodyPr>
            <a:normAutofit/>
          </a:bodyPr>
          <a:lstStyle/>
          <a:p>
            <a:r>
              <a:rPr lang="en-US" dirty="0"/>
              <a:t>Moving Forward</a:t>
            </a:r>
          </a:p>
        </p:txBody>
      </p:sp>
      <p:sp>
        <p:nvSpPr>
          <p:cNvPr id="3" name="Content Placeholder 2">
            <a:extLst>
              <a:ext uri="{FF2B5EF4-FFF2-40B4-BE49-F238E27FC236}">
                <a16:creationId xmlns:a16="http://schemas.microsoft.com/office/drawing/2014/main" id="{53466071-18F0-40CB-BD58-157B4E3D32C7}"/>
              </a:ext>
            </a:extLst>
          </p:cNvPr>
          <p:cNvSpPr>
            <a:spLocks noGrp="1"/>
          </p:cNvSpPr>
          <p:nvPr>
            <p:ph idx="1"/>
          </p:nvPr>
        </p:nvSpPr>
        <p:spPr>
          <a:xfrm>
            <a:off x="913795" y="2127623"/>
            <a:ext cx="5978072" cy="3567225"/>
          </a:xfrm>
        </p:spPr>
        <p:txBody>
          <a:bodyPr anchor="ctr">
            <a:normAutofit/>
          </a:bodyPr>
          <a:lstStyle/>
          <a:p>
            <a:pPr>
              <a:buClr>
                <a:srgbClr val="FF942A"/>
              </a:buClr>
            </a:pPr>
            <a:r>
              <a:rPr lang="en-US"/>
              <a:t>Test other variations of DMD:</a:t>
            </a:r>
          </a:p>
          <a:p>
            <a:pPr lvl="1">
              <a:buClr>
                <a:srgbClr val="FF942A"/>
              </a:buClr>
            </a:pPr>
            <a:r>
              <a:rPr lang="en-US"/>
              <a:t>Higher Order DMD</a:t>
            </a:r>
          </a:p>
          <a:p>
            <a:pPr lvl="1">
              <a:buClr>
                <a:srgbClr val="FF942A"/>
              </a:buClr>
            </a:pPr>
            <a:r>
              <a:rPr lang="en-US"/>
              <a:t>Optimizing augmentation</a:t>
            </a:r>
          </a:p>
          <a:p>
            <a:pPr>
              <a:buClr>
                <a:srgbClr val="FF942A"/>
              </a:buClr>
            </a:pPr>
            <a:r>
              <a:rPr lang="en-US"/>
              <a:t>Testing other datasets:</a:t>
            </a:r>
          </a:p>
          <a:p>
            <a:pPr lvl="1">
              <a:buClr>
                <a:srgbClr val="FF942A"/>
              </a:buClr>
            </a:pPr>
            <a:r>
              <a:rPr lang="en-US"/>
              <a:t>Different satellite imagery (cloud coverage, wind, temperature gradient)</a:t>
            </a:r>
          </a:p>
          <a:p>
            <a:pPr lvl="1">
              <a:buClr>
                <a:srgbClr val="FF942A"/>
              </a:buClr>
            </a:pPr>
            <a:r>
              <a:rPr lang="en-US"/>
              <a:t>Combining various weather station readings to allow for larger partitioned datasets.</a:t>
            </a:r>
          </a:p>
          <a:p>
            <a:pPr>
              <a:buClr>
                <a:srgbClr val="FF942A"/>
              </a:buClr>
            </a:pPr>
            <a:r>
              <a:rPr lang="en-US"/>
              <a:t>Incorporate and test PCA on datasets.</a:t>
            </a:r>
          </a:p>
        </p:txBody>
      </p:sp>
      <p:pic>
        <p:nvPicPr>
          <p:cNvPr id="9" name="Picture 8">
            <a:extLst>
              <a:ext uri="{FF2B5EF4-FFF2-40B4-BE49-F238E27FC236}">
                <a16:creationId xmlns:a16="http://schemas.microsoft.com/office/drawing/2014/main" id="{7AEE9CAC-347C-43C2-AE87-6BC5566E606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964" r="2807" b="1446"/>
          <a:stretch/>
        </p:blipFill>
        <p:spPr>
          <a:xfrm>
            <a:off x="7232905" y="1"/>
            <a:ext cx="4959095" cy="6858000"/>
          </a:xfrm>
          <a:prstGeom prst="rect">
            <a:avLst/>
          </a:prstGeom>
        </p:spPr>
      </p:pic>
      <p:pic>
        <p:nvPicPr>
          <p:cNvPr id="4" name="Picture 3" descr="A screenshot of a social media post&#10;&#10;Description automatically generated">
            <a:extLst>
              <a:ext uri="{FF2B5EF4-FFF2-40B4-BE49-F238E27FC236}">
                <a16:creationId xmlns:a16="http://schemas.microsoft.com/office/drawing/2014/main" id="{283C794C-F74A-4372-8D7F-EE6732E4EC0D}"/>
              </a:ext>
            </a:extLst>
          </p:cNvPr>
          <p:cNvPicPr>
            <a:picLocks noChangeAspect="1"/>
          </p:cNvPicPr>
          <p:nvPr/>
        </p:nvPicPr>
        <p:blipFill>
          <a:blip r:embed="rId4"/>
          <a:stretch>
            <a:fillRect/>
          </a:stretch>
        </p:blipFill>
        <p:spPr>
          <a:xfrm>
            <a:off x="7552945" y="1866617"/>
            <a:ext cx="3995592" cy="2657068"/>
          </a:xfrm>
          <a:prstGeom prst="rect">
            <a:avLst/>
          </a:prstGeom>
        </p:spPr>
      </p:pic>
      <p:sp>
        <p:nvSpPr>
          <p:cNvPr id="6" name="TextBox 5">
            <a:extLst>
              <a:ext uri="{FF2B5EF4-FFF2-40B4-BE49-F238E27FC236}">
                <a16:creationId xmlns:a16="http://schemas.microsoft.com/office/drawing/2014/main" id="{ADC7FFA2-C1D1-41AB-AD47-D639CB1BC331}"/>
              </a:ext>
            </a:extLst>
          </p:cNvPr>
          <p:cNvSpPr txBox="1"/>
          <p:nvPr/>
        </p:nvSpPr>
        <p:spPr>
          <a:xfrm>
            <a:off x="8157809" y="4731328"/>
            <a:ext cx="2785864" cy="369332"/>
          </a:xfrm>
          <a:prstGeom prst="rect">
            <a:avLst/>
          </a:prstGeom>
          <a:noFill/>
        </p:spPr>
        <p:txBody>
          <a:bodyPr wrap="square" rtlCol="0">
            <a:spAutoFit/>
          </a:bodyPr>
          <a:lstStyle/>
          <a:p>
            <a:pPr algn="ctr"/>
            <a:r>
              <a:rPr lang="en-US" dirty="0"/>
              <a:t>Higher Order DMD</a:t>
            </a:r>
          </a:p>
        </p:txBody>
      </p:sp>
    </p:spTree>
    <p:extLst>
      <p:ext uri="{BB962C8B-B14F-4D97-AF65-F5344CB8AC3E}">
        <p14:creationId xmlns:p14="http://schemas.microsoft.com/office/powerpoint/2010/main" val="41385065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8D22C4-D401-4F3F-A9DF-83B6DF53637F}"/>
              </a:ext>
            </a:extLst>
          </p:cNvPr>
          <p:cNvSpPr>
            <a:spLocks noGrp="1"/>
          </p:cNvSpPr>
          <p:nvPr>
            <p:ph type="title"/>
          </p:nvPr>
        </p:nvSpPr>
        <p:spPr>
          <a:xfrm>
            <a:off x="919119" y="215899"/>
            <a:ext cx="10353762" cy="584201"/>
          </a:xfrm>
        </p:spPr>
        <p:txBody>
          <a:bodyPr>
            <a:normAutofit fontScale="90000"/>
          </a:bodyPr>
          <a:lstStyle/>
          <a:p>
            <a:r>
              <a:rPr lang="en-US" dirty="0"/>
              <a:t>References</a:t>
            </a:r>
          </a:p>
        </p:txBody>
      </p:sp>
      <p:sp>
        <p:nvSpPr>
          <p:cNvPr id="3" name="Content Placeholder 2">
            <a:extLst>
              <a:ext uri="{FF2B5EF4-FFF2-40B4-BE49-F238E27FC236}">
                <a16:creationId xmlns:a16="http://schemas.microsoft.com/office/drawing/2014/main" id="{E1114AD2-225A-4718-9404-09F75C3C2873}"/>
              </a:ext>
            </a:extLst>
          </p:cNvPr>
          <p:cNvSpPr>
            <a:spLocks noGrp="1"/>
          </p:cNvSpPr>
          <p:nvPr>
            <p:ph idx="1"/>
          </p:nvPr>
        </p:nvSpPr>
        <p:spPr>
          <a:xfrm>
            <a:off x="638175" y="994833"/>
            <a:ext cx="10915650" cy="5228167"/>
          </a:xfrm>
        </p:spPr>
        <p:txBody>
          <a:bodyPr>
            <a:noAutofit/>
          </a:bodyPr>
          <a:lstStyle/>
          <a:p>
            <a:r>
              <a:rPr lang="en-US" sz="1400" dirty="0">
                <a:effectLst/>
              </a:rPr>
              <a:t>[1]</a:t>
            </a:r>
            <a:r>
              <a:rPr lang="en-US" sz="1400" dirty="0" err="1">
                <a:effectLst/>
              </a:rPr>
              <a:t>Kutz</a:t>
            </a:r>
            <a:r>
              <a:rPr lang="en-US" sz="1400" dirty="0">
                <a:effectLst/>
              </a:rPr>
              <a:t>, J. Nathan, et al. </a:t>
            </a:r>
            <a:r>
              <a:rPr lang="en-US" sz="1400" i="1" dirty="0">
                <a:effectLst/>
              </a:rPr>
              <a:t>Dynamic mode decomposition: data-driven modeling of complex systems</a:t>
            </a:r>
            <a:r>
              <a:rPr lang="en-US" sz="1400" dirty="0">
                <a:effectLst/>
              </a:rPr>
              <a:t>. Society for Industrial and Applied Mathematics, 2016. </a:t>
            </a:r>
          </a:p>
          <a:p>
            <a:r>
              <a:rPr lang="en-US" sz="1400" dirty="0"/>
              <a:t>[2] Neethu Mohan, K.P. </a:t>
            </a:r>
            <a:r>
              <a:rPr lang="en-US" sz="1400" dirty="0" err="1"/>
              <a:t>Soman</a:t>
            </a:r>
            <a:r>
              <a:rPr lang="en-US" sz="1400" dirty="0"/>
              <a:t>, S. </a:t>
            </a:r>
            <a:r>
              <a:rPr lang="en-US" sz="1400" dirty="0" err="1"/>
              <a:t>Sachin</a:t>
            </a:r>
            <a:r>
              <a:rPr lang="en-US" sz="1400" dirty="0"/>
              <a:t> Kumar, A data-driven strategy for short-term electric load forecasting using dynamic mode decomposition model, Applied Energy, Volume 232, 2018, Pages 229-244, ISSN 0306-2619, </a:t>
            </a:r>
            <a:r>
              <a:rPr lang="en-US" sz="1400" dirty="0">
                <a:hlinkClick r:id="rId2"/>
              </a:rPr>
              <a:t>https://doi.org/10.1016/j.apenergy.2018.09.190</a:t>
            </a:r>
            <a:r>
              <a:rPr lang="en-US" sz="1400" dirty="0"/>
              <a:t>. </a:t>
            </a:r>
          </a:p>
          <a:p>
            <a:r>
              <a:rPr lang="en-US" sz="1400" dirty="0"/>
              <a:t>[3] Hua, Jia-Chen Roy, </a:t>
            </a:r>
            <a:r>
              <a:rPr lang="en-US" sz="1400" dirty="0" err="1"/>
              <a:t>Sukesh</a:t>
            </a:r>
            <a:r>
              <a:rPr lang="en-US" sz="1400" dirty="0"/>
              <a:t> McCauley, Joseph </a:t>
            </a:r>
            <a:r>
              <a:rPr lang="en-US" sz="1400" dirty="0" err="1"/>
              <a:t>Gunaratne</a:t>
            </a:r>
            <a:r>
              <a:rPr lang="en-US" sz="1400" dirty="0"/>
              <a:t>, Gemunu. (2015). Using dynamic mode decomposition to extract cyclic behavior in the stock market. </a:t>
            </a:r>
            <a:r>
              <a:rPr lang="en-US" sz="1400" dirty="0" err="1"/>
              <a:t>Physica</a:t>
            </a:r>
            <a:r>
              <a:rPr lang="en-US" sz="1400" dirty="0"/>
              <a:t> A: Statistical Mechanics and its Applications. 448. 172â180. 10.1016/j.physa.2015.12.059. </a:t>
            </a:r>
          </a:p>
          <a:p>
            <a:r>
              <a:rPr lang="en-US" sz="1400" dirty="0"/>
              <a:t>[4] Santosh </a:t>
            </a:r>
            <a:r>
              <a:rPr lang="en-US" sz="1400" dirty="0" err="1"/>
              <a:t>Tirunagari</a:t>
            </a:r>
            <a:r>
              <a:rPr lang="en-US" sz="1400" dirty="0"/>
              <a:t>, </a:t>
            </a:r>
            <a:r>
              <a:rPr lang="en-US" sz="1400" dirty="0" err="1"/>
              <a:t>Samaneh</a:t>
            </a:r>
            <a:r>
              <a:rPr lang="en-US" sz="1400" dirty="0"/>
              <a:t> </a:t>
            </a:r>
            <a:r>
              <a:rPr lang="en-US" sz="1400" dirty="0" err="1"/>
              <a:t>Kouchaki</a:t>
            </a:r>
            <a:r>
              <a:rPr lang="en-US" sz="1400" dirty="0"/>
              <a:t>, Norman </a:t>
            </a:r>
            <a:r>
              <a:rPr lang="en-US" sz="1400" dirty="0" err="1"/>
              <a:t>Poh</a:t>
            </a:r>
            <a:r>
              <a:rPr lang="en-US" sz="1400" dirty="0"/>
              <a:t>, </a:t>
            </a:r>
            <a:r>
              <a:rPr lang="en-US" sz="1400" dirty="0" err="1"/>
              <a:t>Miroslaw</a:t>
            </a:r>
            <a:r>
              <a:rPr lang="en-US" sz="1400" dirty="0"/>
              <a:t> </a:t>
            </a:r>
            <a:r>
              <a:rPr lang="en-US" sz="1400" dirty="0" err="1"/>
              <a:t>Bober</a:t>
            </a:r>
            <a:r>
              <a:rPr lang="en-US" sz="1400" dirty="0"/>
              <a:t>, David Windridge. Dynamic Mode Decomposition for Univariate Time Series: </a:t>
            </a:r>
            <a:r>
              <a:rPr lang="en-US" sz="1400" dirty="0" err="1"/>
              <a:t>Analysing</a:t>
            </a:r>
            <a:r>
              <a:rPr lang="en-US" sz="1400" dirty="0"/>
              <a:t> Trends and Forecasting. 2017. â¨hal-01463744âŠ</a:t>
            </a:r>
          </a:p>
          <a:p>
            <a:r>
              <a:rPr lang="en-US" sz="1400" dirty="0"/>
              <a:t>[5] Bi, </a:t>
            </a:r>
            <a:r>
              <a:rPr lang="en-US" sz="1400" dirty="0" err="1"/>
              <a:t>Chongke</a:t>
            </a:r>
            <a:r>
              <a:rPr lang="en-US" sz="1400" dirty="0"/>
              <a:t>, et al. "Dynamic mode decomposition based video shot detection." IEEE Access 6 (2018): 21397-21407.</a:t>
            </a:r>
          </a:p>
          <a:p>
            <a:r>
              <a:rPr lang="en-US" sz="1400" dirty="0"/>
              <a:t>[6] C.W. Rowley, I </a:t>
            </a:r>
            <a:r>
              <a:rPr lang="en-US" sz="1400" dirty="0" err="1"/>
              <a:t>Mezic</a:t>
            </a:r>
            <a:r>
              <a:rPr lang="en-US" sz="1400" dirty="0"/>
              <a:t>, S. Bagheri, P. Schlatter, and D.S. </a:t>
            </a:r>
            <a:r>
              <a:rPr lang="en-US" sz="1400" dirty="0" err="1"/>
              <a:t>Henningson</a:t>
            </a:r>
            <a:r>
              <a:rPr lang="en-US" sz="1400" dirty="0"/>
              <a:t>, "Spectral analysis of nonlinear flows." Journal of Fluid Mechanics 641 (2009): 85-113</a:t>
            </a:r>
          </a:p>
          <a:p>
            <a:r>
              <a:rPr lang="en-US" sz="1400" dirty="0"/>
              <a:t>[7] Hirsh, Seth M., et al. "Centering Data Improves the Dynamic Mode Decomposition." </a:t>
            </a:r>
            <a:r>
              <a:rPr lang="en-US" sz="1400" dirty="0" err="1"/>
              <a:t>arXiv</a:t>
            </a:r>
            <a:r>
              <a:rPr lang="en-US" sz="1400" dirty="0"/>
              <a:t> preprint arXiv:1906.05973 (2019).</a:t>
            </a:r>
          </a:p>
          <a:p>
            <a:r>
              <a:rPr lang="en-US" sz="1400" dirty="0"/>
              <a:t>[8] Santosh </a:t>
            </a:r>
            <a:r>
              <a:rPr lang="en-US" sz="1400" dirty="0" err="1"/>
              <a:t>Tirunagari</a:t>
            </a:r>
            <a:r>
              <a:rPr lang="en-US" sz="1400" dirty="0"/>
              <a:t>, </a:t>
            </a:r>
            <a:r>
              <a:rPr lang="en-US" sz="1400" dirty="0" err="1"/>
              <a:t>Samaneh</a:t>
            </a:r>
            <a:r>
              <a:rPr lang="en-US" sz="1400" dirty="0"/>
              <a:t> </a:t>
            </a:r>
            <a:r>
              <a:rPr lang="en-US" sz="1400" dirty="0" err="1"/>
              <a:t>Kouchaki</a:t>
            </a:r>
            <a:r>
              <a:rPr lang="en-US" sz="1400" dirty="0"/>
              <a:t>, Norman </a:t>
            </a:r>
            <a:r>
              <a:rPr lang="en-US" sz="1400" dirty="0" err="1"/>
              <a:t>Poh</a:t>
            </a:r>
            <a:r>
              <a:rPr lang="en-US" sz="1400" dirty="0"/>
              <a:t>, </a:t>
            </a:r>
            <a:r>
              <a:rPr lang="en-US" sz="1400" dirty="0" err="1"/>
              <a:t>Miroslaw</a:t>
            </a:r>
            <a:r>
              <a:rPr lang="en-US" sz="1400" dirty="0"/>
              <a:t> </a:t>
            </a:r>
            <a:r>
              <a:rPr lang="en-US" sz="1400" dirty="0" err="1"/>
              <a:t>Bober</a:t>
            </a:r>
            <a:r>
              <a:rPr lang="en-US" sz="1400" dirty="0"/>
              <a:t>, David Windridge. Dynamic Mode Decomposition for Univariate Time Series: </a:t>
            </a:r>
            <a:r>
              <a:rPr lang="en-US" sz="1400" dirty="0" err="1"/>
              <a:t>Analysing</a:t>
            </a:r>
            <a:r>
              <a:rPr lang="en-US" sz="1400" dirty="0"/>
              <a:t> Trends and Forecasting. 2017. â¨hal01463744âŠ</a:t>
            </a:r>
          </a:p>
          <a:p>
            <a:r>
              <a:rPr lang="en-US" sz="1400" dirty="0"/>
              <a:t>[9] </a:t>
            </a:r>
            <a:r>
              <a:rPr lang="en-US" sz="1400" dirty="0" err="1"/>
              <a:t>Kutz</a:t>
            </a:r>
            <a:r>
              <a:rPr lang="en-US" sz="1400" dirty="0"/>
              <a:t>, J. Nathan et al. </a:t>
            </a:r>
            <a:r>
              <a:rPr lang="en-US" sz="1400" dirty="0" err="1"/>
              <a:t>âOn</a:t>
            </a:r>
            <a:r>
              <a:rPr lang="en-US" sz="1400" dirty="0"/>
              <a:t> Dynamic Mode Decomposition: Theory and </a:t>
            </a:r>
            <a:r>
              <a:rPr lang="en-US" sz="1400" dirty="0" err="1"/>
              <a:t>Applications.â</a:t>
            </a:r>
            <a:r>
              <a:rPr lang="en-US" sz="1400" dirty="0"/>
              <a:t> Journal of Computational Dynamics 1.2 (2014): 391â421. </a:t>
            </a:r>
            <a:r>
              <a:rPr lang="en-US" sz="1400" dirty="0" err="1"/>
              <a:t>Crossref</a:t>
            </a:r>
            <a:r>
              <a:rPr lang="en-US" sz="1400" dirty="0"/>
              <a:t>. Web.</a:t>
            </a:r>
          </a:p>
          <a:p>
            <a:r>
              <a:rPr lang="en-US" sz="1400" dirty="0"/>
              <a:t>[10] https://www.britannica.com/science/weather-forecasting/Progress-during-the-early-20th-century</a:t>
            </a:r>
          </a:p>
        </p:txBody>
      </p:sp>
    </p:spTree>
    <p:extLst>
      <p:ext uri="{BB962C8B-B14F-4D97-AF65-F5344CB8AC3E}">
        <p14:creationId xmlns:p14="http://schemas.microsoft.com/office/powerpoint/2010/main" val="26459570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EA928C-48E4-4705-8BAF-15F2AC6F46D7}"/>
              </a:ext>
            </a:extLst>
          </p:cNvPr>
          <p:cNvSpPr>
            <a:spLocks noGrp="1"/>
          </p:cNvSpPr>
          <p:nvPr>
            <p:ph type="title"/>
          </p:nvPr>
        </p:nvSpPr>
        <p:spPr/>
        <p:txBody>
          <a:bodyPr/>
          <a:lstStyle/>
          <a:p>
            <a:r>
              <a:rPr lang="en-US" dirty="0"/>
              <a:t>Background – Dynamic Mode Decomposition</a:t>
            </a:r>
          </a:p>
        </p:txBody>
      </p:sp>
      <p:sp>
        <p:nvSpPr>
          <p:cNvPr id="3" name="Content Placeholder 2">
            <a:extLst>
              <a:ext uri="{FF2B5EF4-FFF2-40B4-BE49-F238E27FC236}">
                <a16:creationId xmlns:a16="http://schemas.microsoft.com/office/drawing/2014/main" id="{EB1041D7-E38E-4963-A1E0-F58BA6E914EC}"/>
              </a:ext>
            </a:extLst>
          </p:cNvPr>
          <p:cNvSpPr>
            <a:spLocks noGrp="1"/>
          </p:cNvSpPr>
          <p:nvPr>
            <p:ph idx="1"/>
          </p:nvPr>
        </p:nvSpPr>
        <p:spPr/>
        <p:txBody>
          <a:bodyPr>
            <a:normAutofit/>
          </a:bodyPr>
          <a:lstStyle/>
          <a:p>
            <a:r>
              <a:rPr lang="en-US" dirty="0">
                <a:effectLst/>
              </a:rPr>
              <a:t>Dynamic Mode Decomposition, referred to as DMD, is a relatively new dimensionality reduction method that captures the </a:t>
            </a:r>
            <a:r>
              <a:rPr lang="en-US" dirty="0" err="1">
                <a:effectLst/>
              </a:rPr>
              <a:t>spatio</a:t>
            </a:r>
            <a:r>
              <a:rPr lang="en-US" dirty="0">
                <a:effectLst/>
              </a:rPr>
              <a:t>-temporal dynamics of a dynamical system and computes a set of modes for a time series of data, allowing us to predict how the system will change over time using the temporal evolution of the data.</a:t>
            </a:r>
          </a:p>
        </p:txBody>
      </p:sp>
      <p:pic>
        <p:nvPicPr>
          <p:cNvPr id="5" name="Picture 4" descr="A picture containing food&#10;&#10;Description automatically generated">
            <a:extLst>
              <a:ext uri="{FF2B5EF4-FFF2-40B4-BE49-F238E27FC236}">
                <a16:creationId xmlns:a16="http://schemas.microsoft.com/office/drawing/2014/main" id="{662BF35A-32C9-43D5-B4B8-6E6AD65967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28107" y="3197142"/>
            <a:ext cx="7525137" cy="3206915"/>
          </a:xfrm>
          <a:prstGeom prst="rect">
            <a:avLst/>
          </a:prstGeom>
        </p:spPr>
      </p:pic>
    </p:spTree>
    <p:extLst>
      <p:ext uri="{BB962C8B-B14F-4D97-AF65-F5344CB8AC3E}">
        <p14:creationId xmlns:p14="http://schemas.microsoft.com/office/powerpoint/2010/main" val="30113993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EA928C-48E4-4705-8BAF-15F2AC6F46D7}"/>
              </a:ext>
            </a:extLst>
          </p:cNvPr>
          <p:cNvSpPr>
            <a:spLocks noGrp="1"/>
          </p:cNvSpPr>
          <p:nvPr>
            <p:ph type="title"/>
          </p:nvPr>
        </p:nvSpPr>
        <p:spPr>
          <a:xfrm>
            <a:off x="919119" y="396240"/>
            <a:ext cx="10353762" cy="970450"/>
          </a:xfrm>
        </p:spPr>
        <p:txBody>
          <a:bodyPr/>
          <a:lstStyle/>
          <a:p>
            <a:r>
              <a:rPr lang="en-US" dirty="0"/>
              <a:t>Methods – Dynamic Mode Decomposition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B1041D7-E38E-4963-A1E0-F58BA6E914EC}"/>
                  </a:ext>
                </a:extLst>
              </p:cNvPr>
              <p:cNvSpPr>
                <a:spLocks noGrp="1"/>
              </p:cNvSpPr>
              <p:nvPr>
                <p:ph idx="1"/>
              </p:nvPr>
            </p:nvSpPr>
            <p:spPr>
              <a:xfrm>
                <a:off x="913795" y="1732449"/>
                <a:ext cx="10353762" cy="4515951"/>
              </a:xfrm>
            </p:spPr>
            <p:txBody>
              <a:bodyPr>
                <a:normAutofit/>
              </a:bodyPr>
              <a:lstStyle/>
              <a:p>
                <a:r>
                  <a:rPr lang="en-US" sz="2400" dirty="0">
                    <a:effectLst/>
                  </a:rPr>
                  <a:t>To perform DMD, </a:t>
                </a:r>
              </a:p>
              <a:p>
                <a:pPr lvl="1"/>
                <a:r>
                  <a:rPr lang="en-US" sz="2000" dirty="0">
                    <a:effectLst/>
                  </a:rPr>
                  <a:t>Perform the rank truncated SVD on </a:t>
                </a:r>
                <a:r>
                  <a:rPr lang="en-US" sz="2000" i="1" dirty="0">
                    <a:effectLst/>
                  </a:rPr>
                  <a:t>X</a:t>
                </a:r>
                <a:r>
                  <a:rPr lang="en-US" sz="2000" dirty="0">
                    <a:effectLst/>
                  </a:rPr>
                  <a:t>, resulting in </a:t>
                </a:r>
                <a14:m>
                  <m:oMath xmlns:m="http://schemas.openxmlformats.org/officeDocument/2006/math">
                    <m:r>
                      <a:rPr lang="en-US" sz="2000" b="0" i="1" smtClean="0">
                        <a:effectLst/>
                        <a:latin typeface="Cambria Math" panose="02040503050406030204" pitchFamily="18" charset="0"/>
                      </a:rPr>
                      <m:t>𝑋</m:t>
                    </m:r>
                    <m:r>
                      <a:rPr lang="en-US" sz="2000" b="0" i="1" smtClean="0">
                        <a:effectLst/>
                        <a:latin typeface="Cambria Math" panose="02040503050406030204" pitchFamily="18" charset="0"/>
                      </a:rPr>
                      <m:t>=</m:t>
                    </m:r>
                    <m:sSub>
                      <m:sSubPr>
                        <m:ctrlPr>
                          <a:rPr lang="en-US" sz="2000" b="0" i="1" smtClean="0">
                            <a:effectLst/>
                            <a:latin typeface="Cambria Math" panose="02040503050406030204" pitchFamily="18" charset="0"/>
                          </a:rPr>
                        </m:ctrlPr>
                      </m:sSubPr>
                      <m:e>
                        <m:r>
                          <a:rPr lang="en-US" sz="2000" b="0" i="1" smtClean="0">
                            <a:effectLst/>
                            <a:latin typeface="Cambria Math" panose="02040503050406030204" pitchFamily="18" charset="0"/>
                          </a:rPr>
                          <m:t>𝑈</m:t>
                        </m:r>
                      </m:e>
                      <m:sub>
                        <m:r>
                          <a:rPr lang="en-US" sz="2000" b="0" i="1" smtClean="0">
                            <a:effectLst/>
                            <a:latin typeface="Cambria Math" panose="02040503050406030204" pitchFamily="18" charset="0"/>
                          </a:rPr>
                          <m:t>𝑟</m:t>
                        </m:r>
                      </m:sub>
                    </m:sSub>
                    <m:sSub>
                      <m:sSubPr>
                        <m:ctrlPr>
                          <a:rPr lang="en-US" sz="2000" b="0" i="1" smtClean="0">
                            <a:effectLst/>
                            <a:latin typeface="Cambria Math" panose="02040503050406030204" pitchFamily="18" charset="0"/>
                          </a:rPr>
                        </m:ctrlPr>
                      </m:sSubPr>
                      <m:e>
                        <m:r>
                          <m:rPr>
                            <m:sty m:val="p"/>
                          </m:rPr>
                          <a:rPr lang="el-GR" sz="2000" b="0" i="1" smtClean="0">
                            <a:effectLst/>
                            <a:latin typeface="Cambria Math" panose="02040503050406030204" pitchFamily="18" charset="0"/>
                            <a:ea typeface="Cambria Math" panose="02040503050406030204" pitchFamily="18" charset="0"/>
                          </a:rPr>
                          <m:t>Σ</m:t>
                        </m:r>
                      </m:e>
                      <m:sub>
                        <m:r>
                          <a:rPr lang="en-US" sz="2000" b="0" i="1" smtClean="0">
                            <a:effectLst/>
                            <a:latin typeface="Cambria Math" panose="02040503050406030204" pitchFamily="18" charset="0"/>
                          </a:rPr>
                          <m:t>𝑟</m:t>
                        </m:r>
                      </m:sub>
                    </m:sSub>
                    <m:sSubSup>
                      <m:sSubSupPr>
                        <m:ctrlPr>
                          <a:rPr lang="en-US" sz="2000" b="0" i="1" smtClean="0">
                            <a:effectLst/>
                            <a:latin typeface="Cambria Math" panose="02040503050406030204" pitchFamily="18" charset="0"/>
                          </a:rPr>
                        </m:ctrlPr>
                      </m:sSubSupPr>
                      <m:e>
                        <m:r>
                          <a:rPr lang="en-US" sz="2000" b="0" i="1" smtClean="0">
                            <a:effectLst/>
                            <a:latin typeface="Cambria Math" panose="02040503050406030204" pitchFamily="18" charset="0"/>
                          </a:rPr>
                          <m:t>𝑣</m:t>
                        </m:r>
                      </m:e>
                      <m:sub>
                        <m:r>
                          <a:rPr lang="en-US" sz="2000" b="0" i="1" smtClean="0">
                            <a:effectLst/>
                            <a:latin typeface="Cambria Math" panose="02040503050406030204" pitchFamily="18" charset="0"/>
                          </a:rPr>
                          <m:t>𝑟</m:t>
                        </m:r>
                      </m:sub>
                      <m:sup>
                        <m:r>
                          <a:rPr lang="en-US" sz="2000" b="0" i="1" smtClean="0">
                            <a:effectLst/>
                            <a:latin typeface="Cambria Math" panose="02040503050406030204" pitchFamily="18" charset="0"/>
                          </a:rPr>
                          <m:t>∗</m:t>
                        </m:r>
                      </m:sup>
                    </m:sSubSup>
                  </m:oMath>
                </a14:m>
                <a:r>
                  <a:rPr lang="en-US" sz="2000" dirty="0">
                    <a:effectLst/>
                  </a:rPr>
                  <a:t> where </a:t>
                </a:r>
                <a:r>
                  <a:rPr lang="en-US" sz="2000" i="1" dirty="0">
                    <a:effectLst/>
                  </a:rPr>
                  <a:t>r</a:t>
                </a:r>
                <a:r>
                  <a:rPr lang="en-US" sz="2000" dirty="0">
                    <a:effectLst/>
                  </a:rPr>
                  <a:t> is the rank of </a:t>
                </a:r>
                <a:r>
                  <a:rPr lang="en-US" sz="2000" i="1" dirty="0">
                    <a:effectLst/>
                  </a:rPr>
                  <a:t>X</a:t>
                </a:r>
                <a:r>
                  <a:rPr lang="en-US" sz="2000" dirty="0">
                    <a:effectLst/>
                  </a:rPr>
                  <a:t>.</a:t>
                </a:r>
              </a:p>
              <a:p>
                <a:pPr lvl="1"/>
                <a:r>
                  <a:rPr lang="en-US" sz="2000" dirty="0">
                    <a:effectLst/>
                  </a:rPr>
                  <a:t>Compute </a:t>
                </a:r>
                <a14:m>
                  <m:oMath xmlns:m="http://schemas.openxmlformats.org/officeDocument/2006/math">
                    <m:sSub>
                      <m:sSubPr>
                        <m:ctrlPr>
                          <a:rPr lang="en-US" sz="2000" b="0" i="1" smtClean="0">
                            <a:effectLst/>
                            <a:latin typeface="Cambria Math" panose="02040503050406030204" pitchFamily="18" charset="0"/>
                          </a:rPr>
                        </m:ctrlPr>
                      </m:sSubPr>
                      <m:e>
                        <m:r>
                          <a:rPr lang="en-US" sz="2000" b="0" i="1" smtClean="0">
                            <a:effectLst/>
                            <a:latin typeface="Cambria Math" panose="02040503050406030204" pitchFamily="18" charset="0"/>
                          </a:rPr>
                          <m:t>𝐴</m:t>
                        </m:r>
                      </m:e>
                      <m:sub>
                        <m:r>
                          <a:rPr lang="en-US" sz="2000" b="0" i="1" smtClean="0">
                            <a:effectLst/>
                            <a:latin typeface="Cambria Math" panose="02040503050406030204" pitchFamily="18" charset="0"/>
                          </a:rPr>
                          <m:t>𝑟</m:t>
                        </m:r>
                      </m:sub>
                    </m:sSub>
                    <m:r>
                      <a:rPr lang="en-US" sz="2000" b="0" i="1" smtClean="0">
                        <a:effectLst/>
                        <a:latin typeface="Cambria Math" panose="02040503050406030204" pitchFamily="18" charset="0"/>
                      </a:rPr>
                      <m:t>=</m:t>
                    </m:r>
                    <m:sSubSup>
                      <m:sSubSupPr>
                        <m:ctrlPr>
                          <a:rPr lang="en-US" sz="2000" b="0" i="1" smtClean="0">
                            <a:effectLst/>
                            <a:latin typeface="Cambria Math" panose="02040503050406030204" pitchFamily="18" charset="0"/>
                          </a:rPr>
                        </m:ctrlPr>
                      </m:sSubSupPr>
                      <m:e>
                        <m:r>
                          <a:rPr lang="en-US" sz="2000" b="0" i="1" smtClean="0">
                            <a:effectLst/>
                            <a:latin typeface="Cambria Math" panose="02040503050406030204" pitchFamily="18" charset="0"/>
                          </a:rPr>
                          <m:t>𝑈</m:t>
                        </m:r>
                      </m:e>
                      <m:sub>
                        <m:r>
                          <a:rPr lang="en-US" sz="2000" b="0" i="1" smtClean="0">
                            <a:effectLst/>
                            <a:latin typeface="Cambria Math" panose="02040503050406030204" pitchFamily="18" charset="0"/>
                          </a:rPr>
                          <m:t>𝑟</m:t>
                        </m:r>
                      </m:sub>
                      <m:sup>
                        <m:r>
                          <a:rPr lang="en-US" sz="2000" b="0" i="1" smtClean="0">
                            <a:effectLst/>
                            <a:latin typeface="Cambria Math" panose="02040503050406030204" pitchFamily="18" charset="0"/>
                          </a:rPr>
                          <m:t>∗</m:t>
                        </m:r>
                      </m:sup>
                    </m:sSubSup>
                    <m:acc>
                      <m:accPr>
                        <m:chr m:val="̅"/>
                        <m:ctrlPr>
                          <a:rPr lang="en-US" sz="2000" b="0" i="1" smtClean="0">
                            <a:effectLst/>
                            <a:latin typeface="Cambria Math" panose="02040503050406030204" pitchFamily="18" charset="0"/>
                          </a:rPr>
                        </m:ctrlPr>
                      </m:accPr>
                      <m:e>
                        <m:r>
                          <a:rPr lang="en-US" sz="2000" b="0" i="1" smtClean="0">
                            <a:effectLst/>
                            <a:latin typeface="Cambria Math" panose="02040503050406030204" pitchFamily="18" charset="0"/>
                          </a:rPr>
                          <m:t>𝑋</m:t>
                        </m:r>
                      </m:e>
                    </m:acc>
                    <m:sSub>
                      <m:sSubPr>
                        <m:ctrlPr>
                          <a:rPr lang="en-US" sz="2000" b="0" i="1" smtClean="0">
                            <a:effectLst/>
                            <a:latin typeface="Cambria Math" panose="02040503050406030204" pitchFamily="18" charset="0"/>
                          </a:rPr>
                        </m:ctrlPr>
                      </m:sSubPr>
                      <m:e>
                        <m:r>
                          <a:rPr lang="en-US" sz="2000" b="0" i="1" smtClean="0">
                            <a:effectLst/>
                            <a:latin typeface="Cambria Math" panose="02040503050406030204" pitchFamily="18" charset="0"/>
                          </a:rPr>
                          <m:t>𝑉</m:t>
                        </m:r>
                      </m:e>
                      <m:sub>
                        <m:r>
                          <a:rPr lang="en-US" sz="2000" b="0" i="1" smtClean="0">
                            <a:effectLst/>
                            <a:latin typeface="Cambria Math" panose="02040503050406030204" pitchFamily="18" charset="0"/>
                          </a:rPr>
                          <m:t>𝑟</m:t>
                        </m:r>
                      </m:sub>
                    </m:sSub>
                    <m:sSubSup>
                      <m:sSubSupPr>
                        <m:ctrlPr>
                          <a:rPr lang="en-US" sz="2000" b="0" i="1" smtClean="0">
                            <a:effectLst/>
                            <a:latin typeface="Cambria Math" panose="02040503050406030204" pitchFamily="18" charset="0"/>
                          </a:rPr>
                        </m:ctrlPr>
                      </m:sSubSupPr>
                      <m:e>
                        <m:r>
                          <m:rPr>
                            <m:sty m:val="p"/>
                          </m:rPr>
                          <a:rPr lang="el-GR" sz="2000" b="0" i="1" smtClean="0">
                            <a:effectLst/>
                            <a:latin typeface="Cambria Math" panose="02040503050406030204" pitchFamily="18" charset="0"/>
                            <a:ea typeface="Cambria Math" panose="02040503050406030204" pitchFamily="18" charset="0"/>
                          </a:rPr>
                          <m:t>Σ</m:t>
                        </m:r>
                      </m:e>
                      <m:sub>
                        <m:r>
                          <a:rPr lang="en-US" sz="2000" b="0" i="1" smtClean="0">
                            <a:effectLst/>
                            <a:latin typeface="Cambria Math" panose="02040503050406030204" pitchFamily="18" charset="0"/>
                          </a:rPr>
                          <m:t>𝑟</m:t>
                        </m:r>
                      </m:sub>
                      <m:sup>
                        <m:r>
                          <a:rPr lang="en-US" sz="2000" b="0" i="1" smtClean="0">
                            <a:effectLst/>
                            <a:latin typeface="Cambria Math" panose="02040503050406030204" pitchFamily="18" charset="0"/>
                          </a:rPr>
                          <m:t>−1</m:t>
                        </m:r>
                      </m:sup>
                    </m:sSubSup>
                  </m:oMath>
                </a14:m>
                <a:endParaRPr lang="en-US" sz="2000" dirty="0">
                  <a:effectLst/>
                </a:endParaRPr>
              </a:p>
              <a:p>
                <a:pPr lvl="1"/>
                <a:r>
                  <a:rPr lang="en-US" sz="2000" dirty="0">
                    <a:effectLst/>
                  </a:rPr>
                  <a:t>Find the eigenvectors and eigenvalues of </a:t>
                </a:r>
                <a14:m>
                  <m:oMath xmlns:m="http://schemas.openxmlformats.org/officeDocument/2006/math">
                    <m:sSub>
                      <m:sSubPr>
                        <m:ctrlPr>
                          <a:rPr lang="en-US" sz="2000" i="1">
                            <a:effectLst/>
                            <a:latin typeface="Cambria Math" panose="02040503050406030204" pitchFamily="18" charset="0"/>
                          </a:rPr>
                        </m:ctrlPr>
                      </m:sSubPr>
                      <m:e>
                        <m:r>
                          <a:rPr lang="en-US" sz="2000" i="1">
                            <a:effectLst/>
                            <a:latin typeface="Cambria Math" panose="02040503050406030204" pitchFamily="18" charset="0"/>
                          </a:rPr>
                          <m:t>𝐴</m:t>
                        </m:r>
                      </m:e>
                      <m:sub>
                        <m:r>
                          <a:rPr lang="en-US" sz="2000" i="1">
                            <a:effectLst/>
                            <a:latin typeface="Cambria Math" panose="02040503050406030204" pitchFamily="18" charset="0"/>
                          </a:rPr>
                          <m:t>𝑟</m:t>
                        </m:r>
                      </m:sub>
                    </m:sSub>
                  </m:oMath>
                </a14:m>
                <a:r>
                  <a:rPr lang="en-US" sz="2000" dirty="0">
                    <a:effectLst/>
                  </a:rPr>
                  <a:t> and let </a:t>
                </a:r>
              </a:p>
              <a:p>
                <a:pPr lvl="1"/>
                <a:r>
                  <a:rPr lang="en-US" sz="2000" dirty="0">
                    <a:effectLst/>
                  </a:rPr>
                  <a:t>Compute </a:t>
                </a:r>
                <a14:m>
                  <m:oMath xmlns:m="http://schemas.openxmlformats.org/officeDocument/2006/math">
                    <m:r>
                      <m:rPr>
                        <m:sty m:val="p"/>
                      </m:rPr>
                      <a:rPr lang="el-GR" sz="2000" i="1" smtClean="0">
                        <a:effectLst/>
                        <a:latin typeface="Cambria Math" panose="02040503050406030204" pitchFamily="18" charset="0"/>
                        <a:ea typeface="Cambria Math" panose="02040503050406030204" pitchFamily="18" charset="0"/>
                      </a:rPr>
                      <m:t>Φ</m:t>
                    </m:r>
                    <m:r>
                      <a:rPr lang="en-US" sz="2000" b="0" i="1" smtClean="0">
                        <a:effectLst/>
                        <a:latin typeface="Cambria Math" panose="02040503050406030204" pitchFamily="18" charset="0"/>
                        <a:ea typeface="Cambria Math" panose="02040503050406030204" pitchFamily="18" charset="0"/>
                      </a:rPr>
                      <m:t>= </m:t>
                    </m:r>
                    <m:acc>
                      <m:accPr>
                        <m:chr m:val="̅"/>
                        <m:ctrlPr>
                          <a:rPr lang="en-US" sz="2000" b="0" i="1" smtClean="0">
                            <a:effectLst/>
                            <a:latin typeface="Cambria Math" panose="02040503050406030204" pitchFamily="18" charset="0"/>
                            <a:ea typeface="Cambria Math" panose="02040503050406030204" pitchFamily="18" charset="0"/>
                          </a:rPr>
                        </m:ctrlPr>
                      </m:accPr>
                      <m:e>
                        <m:r>
                          <a:rPr lang="en-US" sz="2000" b="0" i="1" smtClean="0">
                            <a:effectLst/>
                            <a:latin typeface="Cambria Math" panose="02040503050406030204" pitchFamily="18" charset="0"/>
                            <a:ea typeface="Cambria Math" panose="02040503050406030204" pitchFamily="18" charset="0"/>
                          </a:rPr>
                          <m:t>𝑋</m:t>
                        </m:r>
                      </m:e>
                    </m:acc>
                    <m:sSub>
                      <m:sSubPr>
                        <m:ctrlPr>
                          <a:rPr lang="el-GR" sz="2000" i="1" smtClean="0">
                            <a:effectLst/>
                            <a:latin typeface="Cambria Math" panose="02040503050406030204" pitchFamily="18" charset="0"/>
                            <a:ea typeface="Cambria Math" panose="02040503050406030204" pitchFamily="18" charset="0"/>
                          </a:rPr>
                        </m:ctrlPr>
                      </m:sSubPr>
                      <m:e>
                        <m:r>
                          <a:rPr lang="en-US" sz="2000" b="0" i="1" smtClean="0">
                            <a:effectLst/>
                            <a:latin typeface="Cambria Math" panose="02040503050406030204" pitchFamily="18" charset="0"/>
                            <a:ea typeface="Cambria Math" panose="02040503050406030204" pitchFamily="18" charset="0"/>
                          </a:rPr>
                          <m:t>𝑉</m:t>
                        </m:r>
                      </m:e>
                      <m:sub>
                        <m:r>
                          <a:rPr lang="en-US" sz="2000" b="0" i="1" smtClean="0">
                            <a:effectLst/>
                            <a:latin typeface="Cambria Math" panose="02040503050406030204" pitchFamily="18" charset="0"/>
                            <a:ea typeface="Cambria Math" panose="02040503050406030204" pitchFamily="18" charset="0"/>
                          </a:rPr>
                          <m:t>𝑟</m:t>
                        </m:r>
                      </m:sub>
                    </m:sSub>
                    <m:sSubSup>
                      <m:sSubSupPr>
                        <m:ctrlPr>
                          <a:rPr lang="el-GR" sz="2000" i="1" smtClean="0">
                            <a:effectLst/>
                            <a:latin typeface="Cambria Math" panose="02040503050406030204" pitchFamily="18" charset="0"/>
                            <a:ea typeface="Cambria Math" panose="02040503050406030204" pitchFamily="18" charset="0"/>
                          </a:rPr>
                        </m:ctrlPr>
                      </m:sSubSupPr>
                      <m:e>
                        <m:r>
                          <m:rPr>
                            <m:sty m:val="p"/>
                          </m:rPr>
                          <a:rPr lang="el-GR" sz="2000" i="1" smtClean="0">
                            <a:effectLst/>
                            <a:latin typeface="Cambria Math" panose="02040503050406030204" pitchFamily="18" charset="0"/>
                            <a:ea typeface="Cambria Math" panose="02040503050406030204" pitchFamily="18" charset="0"/>
                          </a:rPr>
                          <m:t>Σ</m:t>
                        </m:r>
                      </m:e>
                      <m:sub>
                        <m:r>
                          <a:rPr lang="en-US" sz="2000" b="0" i="1" smtClean="0">
                            <a:effectLst/>
                            <a:latin typeface="Cambria Math" panose="02040503050406030204" pitchFamily="18" charset="0"/>
                            <a:ea typeface="Cambria Math" panose="02040503050406030204" pitchFamily="18" charset="0"/>
                          </a:rPr>
                          <m:t>𝑟</m:t>
                        </m:r>
                      </m:sub>
                      <m:sup>
                        <m:r>
                          <a:rPr lang="en-US" sz="2000" b="0" i="1" smtClean="0">
                            <a:effectLst/>
                            <a:latin typeface="Cambria Math" panose="02040503050406030204" pitchFamily="18" charset="0"/>
                            <a:ea typeface="Cambria Math" panose="02040503050406030204" pitchFamily="18" charset="0"/>
                          </a:rPr>
                          <m:t>−1</m:t>
                        </m:r>
                      </m:sup>
                    </m:sSubSup>
                    <m:r>
                      <a:rPr lang="en-US" sz="2000" b="0" i="1" smtClean="0">
                        <a:effectLst/>
                        <a:latin typeface="Cambria Math" panose="02040503050406030204" pitchFamily="18" charset="0"/>
                        <a:ea typeface="Cambria Math" panose="02040503050406030204" pitchFamily="18" charset="0"/>
                      </a:rPr>
                      <m:t>𝑊</m:t>
                    </m:r>
                  </m:oMath>
                </a14:m>
                <a:r>
                  <a:rPr lang="en-US" sz="2000" dirty="0">
                    <a:effectLst/>
                  </a:rPr>
                  <a:t> where the columns of </a:t>
                </a:r>
                <a14:m>
                  <m:oMath xmlns:m="http://schemas.openxmlformats.org/officeDocument/2006/math">
                    <m:r>
                      <m:rPr>
                        <m:sty m:val="p"/>
                      </m:rPr>
                      <a:rPr lang="el-GR" sz="2000" i="1">
                        <a:effectLst/>
                        <a:latin typeface="Cambria Math" panose="02040503050406030204" pitchFamily="18" charset="0"/>
                        <a:ea typeface="Cambria Math" panose="02040503050406030204" pitchFamily="18" charset="0"/>
                      </a:rPr>
                      <m:t>Φ</m:t>
                    </m:r>
                  </m:oMath>
                </a14:m>
                <a:r>
                  <a:rPr lang="en-US" sz="2000" dirty="0">
                    <a:effectLst/>
                  </a:rPr>
                  <a:t> represent the DMD modes. </a:t>
                </a:r>
              </a:p>
              <a:p>
                <a:pPr lvl="1"/>
                <a:r>
                  <a:rPr lang="en-US" sz="2000" dirty="0">
                    <a:effectLst/>
                  </a:rPr>
                  <a:t>We can use this results to find a discrete function of X,</a:t>
                </a:r>
              </a:p>
              <a:p>
                <a:pPr marL="810000" lvl="2" indent="0">
                  <a:buNone/>
                </a:pPr>
                <a14:m>
                  <m:oMathPara xmlns:m="http://schemas.openxmlformats.org/officeDocument/2006/math">
                    <m:oMathParaPr>
                      <m:jc m:val="center"/>
                    </m:oMathParaPr>
                    <m:oMath xmlns:m="http://schemas.openxmlformats.org/officeDocument/2006/math">
                      <m:sSub>
                        <m:sSubPr>
                          <m:ctrlPr>
                            <a:rPr lang="en-US" sz="1800" b="0" i="1" smtClean="0">
                              <a:effectLst/>
                              <a:latin typeface="Cambria Math" panose="02040503050406030204" pitchFamily="18" charset="0"/>
                            </a:rPr>
                          </m:ctrlPr>
                        </m:sSubPr>
                        <m:e>
                          <m:r>
                            <a:rPr lang="en-US" sz="1800" b="0" i="1" smtClean="0">
                              <a:effectLst/>
                              <a:latin typeface="Cambria Math" panose="02040503050406030204" pitchFamily="18" charset="0"/>
                            </a:rPr>
                            <m:t>𝑋</m:t>
                          </m:r>
                        </m:e>
                        <m:sub>
                          <m:r>
                            <a:rPr lang="en-US" sz="1800" b="0" i="1" smtClean="0">
                              <a:effectLst/>
                              <a:latin typeface="Cambria Math" panose="02040503050406030204" pitchFamily="18" charset="0"/>
                            </a:rPr>
                            <m:t>𝑘</m:t>
                          </m:r>
                        </m:sub>
                      </m:sSub>
                      <m:r>
                        <a:rPr lang="en-US" sz="1800" b="0" i="1" smtClean="0">
                          <a:effectLst/>
                          <a:latin typeface="Cambria Math" panose="02040503050406030204" pitchFamily="18" charset="0"/>
                        </a:rPr>
                        <m:t>=</m:t>
                      </m:r>
                      <m:nary>
                        <m:naryPr>
                          <m:chr m:val="∑"/>
                          <m:ctrlPr>
                            <a:rPr lang="en-US" sz="1800" b="0" i="1" smtClean="0">
                              <a:effectLst/>
                              <a:latin typeface="Cambria Math" panose="02040503050406030204" pitchFamily="18" charset="0"/>
                            </a:rPr>
                          </m:ctrlPr>
                        </m:naryPr>
                        <m:sub>
                          <m:r>
                            <m:rPr>
                              <m:brk m:alnAt="23"/>
                            </m:rPr>
                            <a:rPr lang="en-US" sz="1800" b="0" i="1" smtClean="0">
                              <a:effectLst/>
                              <a:latin typeface="Cambria Math" panose="02040503050406030204" pitchFamily="18" charset="0"/>
                            </a:rPr>
                            <m:t>𝑗</m:t>
                          </m:r>
                          <m:r>
                            <a:rPr lang="en-US" sz="1800" b="0" i="1" smtClean="0">
                              <a:effectLst/>
                              <a:latin typeface="Cambria Math" panose="02040503050406030204" pitchFamily="18" charset="0"/>
                            </a:rPr>
                            <m:t>=1</m:t>
                          </m:r>
                        </m:sub>
                        <m:sup>
                          <m:r>
                            <a:rPr lang="en-US" sz="1800" b="0" i="1" smtClean="0">
                              <a:effectLst/>
                              <a:latin typeface="Cambria Math" panose="02040503050406030204" pitchFamily="18" charset="0"/>
                            </a:rPr>
                            <m:t>𝑟</m:t>
                          </m:r>
                        </m:sup>
                        <m:e>
                          <m:sSub>
                            <m:sSubPr>
                              <m:ctrlPr>
                                <a:rPr lang="en-US" sz="1800" b="0" i="1" smtClean="0">
                                  <a:effectLst/>
                                  <a:latin typeface="Cambria Math" panose="02040503050406030204" pitchFamily="18" charset="0"/>
                                </a:rPr>
                              </m:ctrlPr>
                            </m:sSubPr>
                            <m:e>
                              <m:r>
                                <a:rPr lang="en-US" sz="1800" b="0" i="1" smtClean="0">
                                  <a:effectLst/>
                                  <a:latin typeface="Cambria Math" panose="02040503050406030204" pitchFamily="18" charset="0"/>
                                  <a:ea typeface="Cambria Math" panose="02040503050406030204" pitchFamily="18" charset="0"/>
                                </a:rPr>
                                <m:t>𝜙</m:t>
                              </m:r>
                            </m:e>
                            <m:sub>
                              <m:r>
                                <a:rPr lang="en-US" sz="1800" b="0" i="1" smtClean="0">
                                  <a:effectLst/>
                                  <a:latin typeface="Cambria Math" panose="02040503050406030204" pitchFamily="18" charset="0"/>
                                </a:rPr>
                                <m:t>𝑗</m:t>
                              </m:r>
                            </m:sub>
                          </m:sSub>
                        </m:e>
                      </m:nary>
                      <m:sSubSup>
                        <m:sSubSupPr>
                          <m:ctrlPr>
                            <a:rPr lang="en-US" sz="1800" b="0" i="1" smtClean="0">
                              <a:effectLst/>
                              <a:latin typeface="Cambria Math" panose="02040503050406030204" pitchFamily="18" charset="0"/>
                            </a:rPr>
                          </m:ctrlPr>
                        </m:sSubSupPr>
                        <m:e>
                          <m:r>
                            <a:rPr lang="en-US" sz="1800" b="0" i="1" smtClean="0">
                              <a:effectLst/>
                              <a:latin typeface="Cambria Math" panose="02040503050406030204" pitchFamily="18" charset="0"/>
                              <a:ea typeface="Cambria Math" panose="02040503050406030204" pitchFamily="18" charset="0"/>
                            </a:rPr>
                            <m:t>𝜆</m:t>
                          </m:r>
                        </m:e>
                        <m:sub>
                          <m:r>
                            <a:rPr lang="en-US" sz="1800" b="0" i="1" smtClean="0">
                              <a:effectLst/>
                              <a:latin typeface="Cambria Math" panose="02040503050406030204" pitchFamily="18" charset="0"/>
                            </a:rPr>
                            <m:t>𝑗</m:t>
                          </m:r>
                        </m:sub>
                        <m:sup>
                          <m:r>
                            <a:rPr lang="en-US" sz="1800" b="0" i="1" smtClean="0">
                              <a:effectLst/>
                              <a:latin typeface="Cambria Math" panose="02040503050406030204" pitchFamily="18" charset="0"/>
                            </a:rPr>
                            <m:t>𝑘</m:t>
                          </m:r>
                          <m:r>
                            <a:rPr lang="en-US" sz="1800" b="0" i="1" smtClean="0">
                              <a:effectLst/>
                              <a:latin typeface="Cambria Math" panose="02040503050406030204" pitchFamily="18" charset="0"/>
                            </a:rPr>
                            <m:t>−1</m:t>
                          </m:r>
                        </m:sup>
                      </m:sSubSup>
                      <m:sSub>
                        <m:sSubPr>
                          <m:ctrlPr>
                            <a:rPr lang="en-US" sz="1800" b="0" i="1" smtClean="0">
                              <a:effectLst/>
                              <a:latin typeface="Cambria Math" panose="02040503050406030204" pitchFamily="18" charset="0"/>
                            </a:rPr>
                          </m:ctrlPr>
                        </m:sSubPr>
                        <m:e>
                          <m:r>
                            <a:rPr lang="en-US" sz="1800" b="0" i="1" smtClean="0">
                              <a:effectLst/>
                              <a:latin typeface="Cambria Math" panose="02040503050406030204" pitchFamily="18" charset="0"/>
                            </a:rPr>
                            <m:t>𝑏</m:t>
                          </m:r>
                        </m:e>
                        <m:sub>
                          <m:r>
                            <a:rPr lang="en-US" sz="1800" b="0" i="1" smtClean="0">
                              <a:effectLst/>
                              <a:latin typeface="Cambria Math" panose="02040503050406030204" pitchFamily="18" charset="0"/>
                            </a:rPr>
                            <m:t>𝑗</m:t>
                          </m:r>
                        </m:sub>
                      </m:sSub>
                    </m:oMath>
                  </m:oMathPara>
                </a14:m>
                <a:endParaRPr lang="en-US" sz="1800" dirty="0">
                  <a:effectLst/>
                </a:endParaRPr>
              </a:p>
              <a:p>
                <a:pPr marL="810000" lvl="2" indent="0">
                  <a:buNone/>
                </a:pPr>
                <a:r>
                  <a:rPr lang="en-US" sz="1800" dirty="0">
                    <a:effectLst/>
                  </a:rPr>
                  <a:t>We can solve for </a:t>
                </a:r>
                <a14:m>
                  <m:oMath xmlns:m="http://schemas.openxmlformats.org/officeDocument/2006/math">
                    <m:sSub>
                      <m:sSubPr>
                        <m:ctrlPr>
                          <a:rPr lang="en-US" sz="1800" b="0" i="1" smtClean="0">
                            <a:effectLst/>
                            <a:latin typeface="Cambria Math" panose="02040503050406030204" pitchFamily="18" charset="0"/>
                          </a:rPr>
                        </m:ctrlPr>
                      </m:sSubPr>
                      <m:e>
                        <m:r>
                          <a:rPr lang="en-US" sz="1800" b="0" i="1" smtClean="0">
                            <a:effectLst/>
                            <a:latin typeface="Cambria Math" panose="02040503050406030204" pitchFamily="18" charset="0"/>
                          </a:rPr>
                          <m:t>𝑏</m:t>
                        </m:r>
                      </m:e>
                      <m:sub>
                        <m:r>
                          <a:rPr lang="en-US" sz="1800" b="0" i="1" smtClean="0">
                            <a:effectLst/>
                            <a:latin typeface="Cambria Math" panose="02040503050406030204" pitchFamily="18" charset="0"/>
                          </a:rPr>
                          <m:t>𝑗</m:t>
                        </m:r>
                      </m:sub>
                    </m:sSub>
                  </m:oMath>
                </a14:m>
                <a:r>
                  <a:rPr lang="en-US" sz="1800" dirty="0">
                    <a:effectLst/>
                  </a:rPr>
                  <a:t> by using </a:t>
                </a:r>
              </a:p>
              <a:p>
                <a:pPr marL="810000" lvl="2" indent="0">
                  <a:buNone/>
                </a:pPr>
                <a:r>
                  <a:rPr lang="en-US" sz="1800" dirty="0">
                    <a:effectLst/>
                  </a:rPr>
                  <a:t>                                       </a:t>
                </a:r>
                <a:r>
                  <a:rPr lang="en-US" sz="2000" dirty="0"/>
                  <a:t>X(0) = </a:t>
                </a:r>
                <a:r>
                  <a:rPr lang="el-GR" sz="2000" dirty="0"/>
                  <a:t>Φ</a:t>
                </a:r>
                <a:r>
                  <a:rPr lang="en-US" sz="2000" dirty="0"/>
                  <a:t>B → B = </a:t>
                </a:r>
                <a14:m>
                  <m:oMath xmlns:m="http://schemas.openxmlformats.org/officeDocument/2006/math">
                    <m:sSup>
                      <m:sSupPr>
                        <m:ctrlPr>
                          <a:rPr lang="el-GR" sz="2000" i="1" smtClean="0">
                            <a:latin typeface="Cambria Math" panose="02040503050406030204" pitchFamily="18" charset="0"/>
                          </a:rPr>
                        </m:ctrlPr>
                      </m:sSupPr>
                      <m:e>
                        <m:r>
                          <m:rPr>
                            <m:sty m:val="p"/>
                          </m:rPr>
                          <a:rPr lang="el-GR" sz="2000" i="1" smtClean="0">
                            <a:latin typeface="Cambria Math" panose="02040503050406030204" pitchFamily="18" charset="0"/>
                            <a:ea typeface="Cambria Math" panose="02040503050406030204" pitchFamily="18" charset="0"/>
                          </a:rPr>
                          <m:t>Φ</m:t>
                        </m:r>
                      </m:e>
                      <m:sup>
                        <m:r>
                          <a:rPr lang="en-US" sz="2000" b="0" i="1" smtClean="0">
                            <a:latin typeface="Cambria Math" panose="02040503050406030204" pitchFamily="18" charset="0"/>
                          </a:rPr>
                          <m:t>−1</m:t>
                        </m:r>
                      </m:sup>
                    </m:sSup>
                  </m:oMath>
                </a14:m>
                <a:r>
                  <a:rPr lang="el-GR" sz="2000" dirty="0"/>
                  <a:t> · </a:t>
                </a:r>
                <a:r>
                  <a:rPr lang="en-US" sz="2000" dirty="0"/>
                  <a:t>X(0)</a:t>
                </a:r>
                <a:endParaRPr lang="en-US" sz="1800" dirty="0">
                  <a:effectLst/>
                </a:endParaRPr>
              </a:p>
            </p:txBody>
          </p:sp>
        </mc:Choice>
        <mc:Fallback xmlns="">
          <p:sp>
            <p:nvSpPr>
              <p:cNvPr id="3" name="Content Placeholder 2">
                <a:extLst>
                  <a:ext uri="{FF2B5EF4-FFF2-40B4-BE49-F238E27FC236}">
                    <a16:creationId xmlns:a16="http://schemas.microsoft.com/office/drawing/2014/main" id="{EB1041D7-E38E-4963-A1E0-F58BA6E914EC}"/>
                  </a:ext>
                </a:extLst>
              </p:cNvPr>
              <p:cNvSpPr>
                <a:spLocks noGrp="1" noRot="1" noChangeAspect="1" noMove="1" noResize="1" noEditPoints="1" noAdjustHandles="1" noChangeArrowheads="1" noChangeShapeType="1" noTextEdit="1"/>
              </p:cNvSpPr>
              <p:nvPr>
                <p:ph idx="1"/>
              </p:nvPr>
            </p:nvSpPr>
            <p:spPr>
              <a:xfrm>
                <a:off x="913795" y="1732449"/>
                <a:ext cx="10353762" cy="4515951"/>
              </a:xfr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0077654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CB928B-1506-48D9-AE11-58FC3C188490}"/>
              </a:ext>
            </a:extLst>
          </p:cNvPr>
          <p:cNvSpPr>
            <a:spLocks noGrp="1"/>
          </p:cNvSpPr>
          <p:nvPr>
            <p:ph type="title"/>
          </p:nvPr>
        </p:nvSpPr>
        <p:spPr>
          <a:xfrm>
            <a:off x="913795" y="457200"/>
            <a:ext cx="10353762" cy="716280"/>
          </a:xfrm>
        </p:spPr>
        <p:txBody>
          <a:bodyPr/>
          <a:lstStyle/>
          <a:p>
            <a:r>
              <a:rPr lang="en-US" dirty="0"/>
              <a:t>Implementation of Tools</a:t>
            </a:r>
          </a:p>
        </p:txBody>
      </p:sp>
      <p:sp>
        <p:nvSpPr>
          <p:cNvPr id="3" name="Content Placeholder 2">
            <a:extLst>
              <a:ext uri="{FF2B5EF4-FFF2-40B4-BE49-F238E27FC236}">
                <a16:creationId xmlns:a16="http://schemas.microsoft.com/office/drawing/2014/main" id="{D9D0FA2B-ECDA-4269-93E6-97865DFC2569}"/>
              </a:ext>
            </a:extLst>
          </p:cNvPr>
          <p:cNvSpPr>
            <a:spLocks noGrp="1"/>
          </p:cNvSpPr>
          <p:nvPr>
            <p:ph idx="1"/>
          </p:nvPr>
        </p:nvSpPr>
        <p:spPr>
          <a:xfrm>
            <a:off x="913795" y="1516379"/>
            <a:ext cx="10353762" cy="4674871"/>
          </a:xfrm>
        </p:spPr>
        <p:txBody>
          <a:bodyPr/>
          <a:lstStyle/>
          <a:p>
            <a:r>
              <a:rPr lang="en-US" dirty="0"/>
              <a:t>DMD is our tool for forecasting the weather data. With the DMD function that we create in Python, we will pass through the weather data and it will return a matrix function of time. </a:t>
            </a:r>
          </a:p>
          <a:p>
            <a:r>
              <a:rPr lang="en-US" dirty="0"/>
              <a:t>We will test this function to make sure that the output for a given day is similar to the original data, and then use the function to forecast days that are outside of the known dataset. </a:t>
            </a:r>
          </a:p>
          <a:p>
            <a:r>
              <a:rPr lang="en-US" dirty="0"/>
              <a:t>Various datasets and adjustments to the datasets will be tested using the function.</a:t>
            </a:r>
          </a:p>
          <a:p>
            <a:endParaRPr lang="en-US" dirty="0"/>
          </a:p>
        </p:txBody>
      </p:sp>
    </p:spTree>
    <p:extLst>
      <p:ext uri="{BB962C8B-B14F-4D97-AF65-F5344CB8AC3E}">
        <p14:creationId xmlns:p14="http://schemas.microsoft.com/office/powerpoint/2010/main" val="6307318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FB8F1-2174-4560-A1B4-9D67DA6B59F1}"/>
              </a:ext>
            </a:extLst>
          </p:cNvPr>
          <p:cNvSpPr>
            <a:spLocks noGrp="1"/>
          </p:cNvSpPr>
          <p:nvPr>
            <p:ph type="title"/>
          </p:nvPr>
        </p:nvSpPr>
        <p:spPr>
          <a:xfrm>
            <a:off x="913795" y="376843"/>
            <a:ext cx="10353762" cy="970450"/>
          </a:xfrm>
        </p:spPr>
        <p:txBody>
          <a:bodyPr/>
          <a:lstStyle/>
          <a:p>
            <a:r>
              <a:rPr lang="en-US" dirty="0"/>
              <a:t>Dataset Description</a:t>
            </a:r>
          </a:p>
        </p:txBody>
      </p:sp>
      <p:sp>
        <p:nvSpPr>
          <p:cNvPr id="3" name="Content Placeholder 2">
            <a:extLst>
              <a:ext uri="{FF2B5EF4-FFF2-40B4-BE49-F238E27FC236}">
                <a16:creationId xmlns:a16="http://schemas.microsoft.com/office/drawing/2014/main" id="{7F889D83-93C5-47A8-971E-FAFF6FED1C76}"/>
              </a:ext>
            </a:extLst>
          </p:cNvPr>
          <p:cNvSpPr>
            <a:spLocks noGrp="1"/>
          </p:cNvSpPr>
          <p:nvPr>
            <p:ph idx="1"/>
          </p:nvPr>
        </p:nvSpPr>
        <p:spPr>
          <a:xfrm>
            <a:off x="913795" y="1580050"/>
            <a:ext cx="10353762" cy="4438365"/>
          </a:xfrm>
        </p:spPr>
        <p:txBody>
          <a:bodyPr/>
          <a:lstStyle/>
          <a:p>
            <a:r>
              <a:rPr lang="en-US" dirty="0">
                <a:effectLst/>
              </a:rPr>
              <a:t>The first dataset that we worked with consisted of historical weather data obtained from NOAA.gov, a federal agency that is responsible for research and tracking of Earth systems. </a:t>
            </a:r>
          </a:p>
          <a:p>
            <a:r>
              <a:rPr lang="en-US" dirty="0">
                <a:effectLst/>
              </a:rPr>
              <a:t>Each column in the dataset corresponds to a piece of recorded observation data and each row in the file corresponds to the date and time of the set of observation. In order to perform DMD however,  we want each consecutive day to represent the columns, so we transposed the matrix for this to be the case. </a:t>
            </a:r>
          </a:p>
          <a:p>
            <a:r>
              <a:rPr lang="en-US" dirty="0">
                <a:effectLst/>
              </a:rPr>
              <a:t>The types of data recorded include wind and gust speed, wind direction, temperature and dewpoint readings, humidity readings, various pressure readings by location, precipitation readings, and observed weather conditions. </a:t>
            </a:r>
          </a:p>
          <a:p>
            <a:r>
              <a:rPr lang="en-US" dirty="0">
                <a:effectLst/>
              </a:rPr>
              <a:t>The data will need to be prepared prior to computations by ensuring there are no repeating date rows and that all the null and categorical recordings are converted to numerical values.</a:t>
            </a:r>
            <a:endParaRPr lang="en-US" dirty="0"/>
          </a:p>
        </p:txBody>
      </p:sp>
    </p:spTree>
    <p:extLst>
      <p:ext uri="{BB962C8B-B14F-4D97-AF65-F5344CB8AC3E}">
        <p14:creationId xmlns:p14="http://schemas.microsoft.com/office/powerpoint/2010/main" val="17553168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AC99E-0821-4FE2-A9BF-0433E25B5A37}"/>
              </a:ext>
            </a:extLst>
          </p:cNvPr>
          <p:cNvSpPr>
            <a:spLocks noGrp="1"/>
          </p:cNvSpPr>
          <p:nvPr>
            <p:ph type="title"/>
          </p:nvPr>
        </p:nvSpPr>
        <p:spPr>
          <a:xfrm>
            <a:off x="913795" y="207820"/>
            <a:ext cx="10353762" cy="970450"/>
          </a:xfrm>
        </p:spPr>
        <p:txBody>
          <a:bodyPr/>
          <a:lstStyle/>
          <a:p>
            <a:r>
              <a:rPr lang="en-US" dirty="0"/>
              <a:t>Raw Dataset from NOAA.gov</a:t>
            </a:r>
          </a:p>
        </p:txBody>
      </p:sp>
      <p:sp>
        <p:nvSpPr>
          <p:cNvPr id="3" name="Content Placeholder 2">
            <a:extLst>
              <a:ext uri="{FF2B5EF4-FFF2-40B4-BE49-F238E27FC236}">
                <a16:creationId xmlns:a16="http://schemas.microsoft.com/office/drawing/2014/main" id="{3292DD29-CDC8-4E18-9002-B832F5F5A8AD}"/>
              </a:ext>
            </a:extLst>
          </p:cNvPr>
          <p:cNvSpPr>
            <a:spLocks noGrp="1"/>
          </p:cNvSpPr>
          <p:nvPr>
            <p:ph idx="1"/>
          </p:nvPr>
        </p:nvSpPr>
        <p:spPr/>
        <p:txBody>
          <a:bodyPr/>
          <a:lstStyle/>
          <a:p>
            <a:pPr algn="ctr"/>
            <a:endParaRPr lang="en-US" dirty="0"/>
          </a:p>
          <a:p>
            <a:pPr algn="ctr"/>
            <a:endParaRPr lang="en-US" dirty="0"/>
          </a:p>
          <a:p>
            <a:pPr algn="ctr"/>
            <a:endParaRPr lang="en-US" dirty="0"/>
          </a:p>
          <a:p>
            <a:pPr algn="ctr"/>
            <a:endParaRPr lang="en-US" dirty="0"/>
          </a:p>
          <a:p>
            <a:pPr algn="ctr"/>
            <a:r>
              <a:rPr lang="en-US" dirty="0"/>
              <a:t>PUT PICTURE OR VISUALIZATION OF DATASET HERE</a:t>
            </a:r>
          </a:p>
        </p:txBody>
      </p:sp>
      <p:pic>
        <p:nvPicPr>
          <p:cNvPr id="5" name="Picture 4" descr="A close up of a building&#10;&#10;Description automatically generated">
            <a:extLst>
              <a:ext uri="{FF2B5EF4-FFF2-40B4-BE49-F238E27FC236}">
                <a16:creationId xmlns:a16="http://schemas.microsoft.com/office/drawing/2014/main" id="{E9B2F489-C179-466A-858C-27DA48936F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700" y="1270192"/>
            <a:ext cx="10153951" cy="4983264"/>
          </a:xfrm>
          <a:prstGeom prst="rect">
            <a:avLst/>
          </a:prstGeom>
        </p:spPr>
      </p:pic>
    </p:spTree>
    <p:extLst>
      <p:ext uri="{BB962C8B-B14F-4D97-AF65-F5344CB8AC3E}">
        <p14:creationId xmlns:p14="http://schemas.microsoft.com/office/powerpoint/2010/main" val="5611814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DD01C6-87B7-4D3B-B92E-1688D083F047}"/>
              </a:ext>
            </a:extLst>
          </p:cNvPr>
          <p:cNvSpPr>
            <a:spLocks noGrp="1"/>
          </p:cNvSpPr>
          <p:nvPr>
            <p:ph type="title"/>
          </p:nvPr>
        </p:nvSpPr>
        <p:spPr>
          <a:xfrm>
            <a:off x="919119" y="323850"/>
            <a:ext cx="10353762" cy="742950"/>
          </a:xfrm>
        </p:spPr>
        <p:txBody>
          <a:bodyPr/>
          <a:lstStyle/>
          <a:p>
            <a:r>
              <a:rPr lang="en-US" dirty="0"/>
              <a:t>Cleaned, Normalized, and Transposed Data</a:t>
            </a:r>
          </a:p>
        </p:txBody>
      </p:sp>
      <p:pic>
        <p:nvPicPr>
          <p:cNvPr id="5" name="Content Placeholder 4" descr="A close up of a window&#10;&#10;Description automatically generated">
            <a:extLst>
              <a:ext uri="{FF2B5EF4-FFF2-40B4-BE49-F238E27FC236}">
                <a16:creationId xmlns:a16="http://schemas.microsoft.com/office/drawing/2014/main" id="{5FEB5224-A249-427D-8DA7-3DBE2B1B5283}"/>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r="33915"/>
          <a:stretch/>
        </p:blipFill>
        <p:spPr>
          <a:xfrm>
            <a:off x="723900" y="1390650"/>
            <a:ext cx="10744200" cy="4438650"/>
          </a:xfrm>
        </p:spPr>
      </p:pic>
    </p:spTree>
    <p:extLst>
      <p:ext uri="{BB962C8B-B14F-4D97-AF65-F5344CB8AC3E}">
        <p14:creationId xmlns:p14="http://schemas.microsoft.com/office/powerpoint/2010/main" val="14579639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DD01C6-87B7-4D3B-B92E-1688D083F047}"/>
              </a:ext>
            </a:extLst>
          </p:cNvPr>
          <p:cNvSpPr>
            <a:spLocks noGrp="1"/>
          </p:cNvSpPr>
          <p:nvPr>
            <p:ph type="title"/>
          </p:nvPr>
        </p:nvSpPr>
        <p:spPr>
          <a:xfrm>
            <a:off x="919119" y="209550"/>
            <a:ext cx="10353762" cy="742950"/>
          </a:xfrm>
        </p:spPr>
        <p:txBody>
          <a:bodyPr/>
          <a:lstStyle/>
          <a:p>
            <a:r>
              <a:rPr lang="en-US" dirty="0"/>
              <a:t>Imported Data Frame on Python</a:t>
            </a:r>
          </a:p>
        </p:txBody>
      </p:sp>
      <p:pic>
        <p:nvPicPr>
          <p:cNvPr id="7" name="Content Placeholder 6" descr="A close up of text on a white background&#10;&#10;Description automatically generated">
            <a:extLst>
              <a:ext uri="{FF2B5EF4-FFF2-40B4-BE49-F238E27FC236}">
                <a16:creationId xmlns:a16="http://schemas.microsoft.com/office/drawing/2014/main" id="{859756C9-1278-4082-8C96-FE677CACCA2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50503" y="1066800"/>
            <a:ext cx="8890993" cy="5295900"/>
          </a:xfrm>
        </p:spPr>
      </p:pic>
    </p:spTree>
    <p:extLst>
      <p:ext uri="{BB962C8B-B14F-4D97-AF65-F5344CB8AC3E}">
        <p14:creationId xmlns:p14="http://schemas.microsoft.com/office/powerpoint/2010/main" val="44940181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
  <a:themeElements>
    <a:clrScheme name="Slate">
      <a:dk1>
        <a:sysClr val="windowText" lastClr="000000"/>
      </a:dk1>
      <a:lt1>
        <a:sysClr val="window" lastClr="FFFFFF"/>
      </a:lt1>
      <a:dk2>
        <a:srgbClr val="212123"/>
      </a:dk2>
      <a:lt2>
        <a:srgbClr val="DADADA"/>
      </a:lt2>
      <a:accent1>
        <a:srgbClr val="BC451B"/>
      </a:accent1>
      <a:accent2>
        <a:srgbClr val="D3BA68"/>
      </a:accent2>
      <a:accent3>
        <a:srgbClr val="BB8640"/>
      </a:accent3>
      <a:accent4>
        <a:srgbClr val="AD9277"/>
      </a:accent4>
      <a:accent5>
        <a:srgbClr val="A55A43"/>
      </a:accent5>
      <a:accent6>
        <a:srgbClr val="AD9D7B"/>
      </a:accent6>
      <a:hlink>
        <a:srgbClr val="E98052"/>
      </a:hlink>
      <a:folHlink>
        <a:srgbClr val="F4B69B"/>
      </a:folHlink>
    </a:clrScheme>
    <a:fontScheme name="Slate">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3F2DE9A5-64E6-437C-A389-CC4477E817E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TotalTime>
  <Words>1270</Words>
  <Application>Microsoft Office PowerPoint</Application>
  <PresentationFormat>Widescreen</PresentationFormat>
  <Paragraphs>93</Paragraphs>
  <Slides>25</Slides>
  <Notes>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25</vt:i4>
      </vt:variant>
    </vt:vector>
  </HeadingPairs>
  <TitlesOfParts>
    <vt:vector size="31" baseType="lpstr">
      <vt:lpstr>Arial</vt:lpstr>
      <vt:lpstr>Calibri</vt:lpstr>
      <vt:lpstr>Calisto MT</vt:lpstr>
      <vt:lpstr>Cambria Math</vt:lpstr>
      <vt:lpstr>Wingdings 2</vt:lpstr>
      <vt:lpstr>Slate</vt:lpstr>
      <vt:lpstr>Weather Forecasting using Dynamic Mode Decomposition</vt:lpstr>
      <vt:lpstr>Introduction</vt:lpstr>
      <vt:lpstr>Background – Dynamic Mode Decomposition</vt:lpstr>
      <vt:lpstr>Methods – Dynamic Mode Decomposition</vt:lpstr>
      <vt:lpstr>Implementation of Tools</vt:lpstr>
      <vt:lpstr>Dataset Description</vt:lpstr>
      <vt:lpstr>Raw Dataset from NOAA.gov</vt:lpstr>
      <vt:lpstr>Cleaned, Normalized, and Transposed Data</vt:lpstr>
      <vt:lpstr>Imported Data Frame on Python</vt:lpstr>
      <vt:lpstr>Results</vt:lpstr>
      <vt:lpstr>Results - Initial Dataset Test</vt:lpstr>
      <vt:lpstr>Results - Initial Dataset Test</vt:lpstr>
      <vt:lpstr>Results - Augmented Dataset Test</vt:lpstr>
      <vt:lpstr>Results - Augmented Dataset Test</vt:lpstr>
      <vt:lpstr>Results - Partitioned Dataset Test</vt:lpstr>
      <vt:lpstr>Results - Partitioned Dataset Test</vt:lpstr>
      <vt:lpstr>Results – Imagery Dataset Test</vt:lpstr>
      <vt:lpstr>Results – Imagery Dataset Test</vt:lpstr>
      <vt:lpstr>Results – Imagery Dataset Test</vt:lpstr>
      <vt:lpstr>Results – Imagery Dataset Test</vt:lpstr>
      <vt:lpstr>Results – Imagery Dataset Test</vt:lpstr>
      <vt:lpstr>Other Notable Results - Using ‘A’ Matrix</vt:lpstr>
      <vt:lpstr>Other Notable Results - Using ‘A’ Matrix</vt:lpstr>
      <vt:lpstr>Moving Forward</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Weather Forecasting using Dynamic Mode Decomposition</dc:title>
  <dc:creator>Anton Palushaj</dc:creator>
  <cp:lastModifiedBy>Michael Campiglia</cp:lastModifiedBy>
  <cp:revision>1</cp:revision>
  <dcterms:created xsi:type="dcterms:W3CDTF">2019-12-08T04:43:53Z</dcterms:created>
  <dcterms:modified xsi:type="dcterms:W3CDTF">2019-12-08T04:51:25Z</dcterms:modified>
</cp:coreProperties>
</file>